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a1aa1cb4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a1aa1cb4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a1aa1cb4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a1aa1cb4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a1aa1cb4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a1aa1cb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a1aa1cb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a1aa1cb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a805d197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a805d197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a805d197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a805d197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a1aa1cb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a1aa1cb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a1aa1cb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a1aa1cb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a1aa1cb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a1aa1cb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a805d197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a805d197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a1aa1cb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a1aa1cb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a1aa1cb4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a1aa1cb4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a1aa1cb4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a1aa1cb4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a1aa1cb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a1aa1cb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a1aa1cb4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a1aa1cb4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a1aa1cb4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a1aa1cb4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a1aa1cb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a1aa1cb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a1aa1cb4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a1aa1cb4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a1aa1cb4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a1aa1cb4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a1aa1cb4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a1aa1cb4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a1aa1cb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a1aa1cb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a1aa1cb4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a1aa1cb4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a1aa1cb4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a1aa1cb4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10" name="Shape 10"/>
        <p:cNvGrpSpPr/>
        <p:nvPr/>
      </p:nvGrpSpPr>
      <p:grpSpPr>
        <a:xfrm>
          <a:off x="0" y="0"/>
          <a:ext cx="0" cy="0"/>
          <a:chOff x="0" y="0"/>
          <a:chExt cx="0" cy="0"/>
        </a:xfrm>
      </p:grpSpPr>
      <p:sp>
        <p:nvSpPr>
          <p:cNvPr id="11" name="Google Shape;11;p2"/>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74857"/>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 name="Google Shape;12;p2"/>
          <p:cNvSpPr txBox="1"/>
          <p:nvPr>
            <p:ph idx="10" type="dt"/>
          </p:nvPr>
        </p:nvSpPr>
        <p:spPr>
          <a:xfrm>
            <a:off x="468313" y="4869656"/>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1"/>
          <p:cNvSpPr txBox="1"/>
          <p:nvPr>
            <p:ph idx="1" type="body"/>
          </p:nvPr>
        </p:nvSpPr>
        <p:spPr>
          <a:xfrm rot="5400000">
            <a:off x="2647900" y="-1536750"/>
            <a:ext cx="3848100" cy="8483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Google Shape;71;p1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 name="Shape 15"/>
        <p:cNvGrpSpPr/>
        <p:nvPr/>
      </p:nvGrpSpPr>
      <p:grpSpPr>
        <a:xfrm>
          <a:off x="0" y="0"/>
          <a:ext cx="0" cy="0"/>
          <a:chOff x="0" y="0"/>
          <a:chExt cx="0" cy="0"/>
        </a:xfrm>
      </p:grpSpPr>
      <p:sp>
        <p:nvSpPr>
          <p:cNvPr id="16" name="Google Shape;16;p3"/>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 name="Google Shape;18;p3"/>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330200" y="148828"/>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4"/>
          <p:cNvSpPr txBox="1"/>
          <p:nvPr>
            <p:ph idx="1" type="body"/>
          </p:nvPr>
        </p:nvSpPr>
        <p:spPr>
          <a:xfrm>
            <a:off x="330200" y="781050"/>
            <a:ext cx="8483700" cy="39813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4"/>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 name="Shape 26"/>
        <p:cNvGrpSpPr/>
        <p:nvPr/>
      </p:nvGrpSpPr>
      <p:grpSpPr>
        <a:xfrm>
          <a:off x="0" y="0"/>
          <a:ext cx="0" cy="0"/>
          <a:chOff x="0" y="0"/>
          <a:chExt cx="0" cy="0"/>
        </a:xfrm>
      </p:grpSpPr>
      <p:sp>
        <p:nvSpPr>
          <p:cNvPr id="27" name="Google Shape;27;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440"/>
              </a:spcBef>
              <a:spcAft>
                <a:spcPts val="0"/>
              </a:spcAft>
              <a:buClr>
                <a:srgbClr val="888888"/>
              </a:buClr>
              <a:buSzPts val="22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9" name="Google Shape;29;p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8305800" y="4786313"/>
            <a:ext cx="7365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Google Shape;51;p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 name="Google Shape;55;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6" name="Google Shape;56;p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1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600">
                <a:solidFill>
                  <a:schemeClr val="dk1"/>
                </a:solidFill>
                <a:latin typeface="Arial"/>
                <a:ea typeface="Arial"/>
                <a:cs typeface="Arial"/>
                <a:sym typeface="Arial"/>
              </a:defRPr>
            </a:lvl1pPr>
            <a:lvl2pPr indent="0" lvl="1" marL="0" marR="0" algn="r">
              <a:spcBef>
                <a:spcPts val="0"/>
              </a:spcBef>
              <a:spcAft>
                <a:spcPts val="0"/>
              </a:spcAft>
              <a:buNone/>
              <a:defRPr sz="1600">
                <a:solidFill>
                  <a:schemeClr val="dk1"/>
                </a:solidFill>
                <a:latin typeface="Arial"/>
                <a:ea typeface="Arial"/>
                <a:cs typeface="Arial"/>
                <a:sym typeface="Arial"/>
              </a:defRPr>
            </a:lvl2pPr>
            <a:lvl3pPr indent="0" lvl="2" marL="0" marR="0" algn="r">
              <a:spcBef>
                <a:spcPts val="0"/>
              </a:spcBef>
              <a:spcAft>
                <a:spcPts val="0"/>
              </a:spcAft>
              <a:buNone/>
              <a:defRPr sz="1600">
                <a:solidFill>
                  <a:schemeClr val="dk1"/>
                </a:solidFill>
                <a:latin typeface="Arial"/>
                <a:ea typeface="Arial"/>
                <a:cs typeface="Arial"/>
                <a:sym typeface="Arial"/>
              </a:defRPr>
            </a:lvl3pPr>
            <a:lvl4pPr indent="0" lvl="3" marL="0" marR="0" algn="r">
              <a:spcBef>
                <a:spcPts val="0"/>
              </a:spcBef>
              <a:spcAft>
                <a:spcPts val="0"/>
              </a:spcAft>
              <a:buNone/>
              <a:defRPr sz="1600">
                <a:solidFill>
                  <a:schemeClr val="dk1"/>
                </a:solidFill>
                <a:latin typeface="Arial"/>
                <a:ea typeface="Arial"/>
                <a:cs typeface="Arial"/>
                <a:sym typeface="Arial"/>
              </a:defRPr>
            </a:lvl4pPr>
            <a:lvl5pPr indent="0" lvl="4" marL="0" marR="0" algn="r">
              <a:spcBef>
                <a:spcPts val="0"/>
              </a:spcBef>
              <a:spcAft>
                <a:spcPts val="0"/>
              </a:spcAft>
              <a:buNone/>
              <a:defRPr sz="1600">
                <a:solidFill>
                  <a:schemeClr val="dk1"/>
                </a:solidFill>
                <a:latin typeface="Arial"/>
                <a:ea typeface="Arial"/>
                <a:cs typeface="Arial"/>
                <a:sym typeface="Arial"/>
              </a:defRPr>
            </a:lvl5pPr>
            <a:lvl6pPr indent="0" lvl="5" marL="0" marR="0" algn="r">
              <a:spcBef>
                <a:spcPts val="0"/>
              </a:spcBef>
              <a:spcAft>
                <a:spcPts val="0"/>
              </a:spcAft>
              <a:buNone/>
              <a:defRPr sz="1600">
                <a:solidFill>
                  <a:schemeClr val="dk1"/>
                </a:solidFill>
                <a:latin typeface="Arial"/>
                <a:ea typeface="Arial"/>
                <a:cs typeface="Arial"/>
                <a:sym typeface="Arial"/>
              </a:defRPr>
            </a:lvl6pPr>
            <a:lvl7pPr indent="0" lvl="6" marL="0" marR="0" algn="r">
              <a:spcBef>
                <a:spcPts val="0"/>
              </a:spcBef>
              <a:spcAft>
                <a:spcPts val="0"/>
              </a:spcAft>
              <a:buNone/>
              <a:defRPr sz="1600">
                <a:solidFill>
                  <a:schemeClr val="dk1"/>
                </a:solidFill>
                <a:latin typeface="Arial"/>
                <a:ea typeface="Arial"/>
                <a:cs typeface="Arial"/>
                <a:sym typeface="Arial"/>
              </a:defRPr>
            </a:lvl7pPr>
            <a:lvl8pPr indent="0" lvl="7" marL="0" marR="0" algn="r">
              <a:spcBef>
                <a:spcPts val="0"/>
              </a:spcBef>
              <a:spcAft>
                <a:spcPts val="0"/>
              </a:spcAft>
              <a:buNone/>
              <a:defRPr sz="1600">
                <a:solidFill>
                  <a:schemeClr val="dk1"/>
                </a:solidFill>
                <a:latin typeface="Arial"/>
                <a:ea typeface="Arial"/>
                <a:cs typeface="Arial"/>
                <a:sym typeface="Arial"/>
              </a:defRPr>
            </a:lvl8pPr>
            <a:lvl9pPr indent="0" lvl="8" marL="0" marR="0" algn="r">
              <a:spcBef>
                <a:spcPts val="0"/>
              </a:spcBef>
              <a:spcAft>
                <a:spcPts val="0"/>
              </a:spcAft>
              <a:buNone/>
              <a:defRPr sz="1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0200" y="139303"/>
            <a:ext cx="8483700" cy="4797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800" u="none" cap="none" strike="noStrike">
                <a:solidFill>
                  <a:srgbClr val="287D7D"/>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rgbClr val="287D7D"/>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274857"/>
                </a:solidFill>
                <a:latin typeface="Arial"/>
                <a:ea typeface="Arial"/>
                <a:cs typeface="Arial"/>
                <a:sym typeface="Arial"/>
              </a:defRPr>
            </a:lvl9pPr>
          </a:lstStyle>
          <a:p/>
        </p:txBody>
      </p:sp>
      <p:sp>
        <p:nvSpPr>
          <p:cNvPr id="7" name="Google Shape;7;p1"/>
          <p:cNvSpPr txBox="1"/>
          <p:nvPr>
            <p:ph idx="1" type="body"/>
          </p:nvPr>
        </p:nvSpPr>
        <p:spPr>
          <a:xfrm>
            <a:off x="330200" y="781050"/>
            <a:ext cx="8483700" cy="3848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Slide_footnote.png" id="8" name="Google Shape;8;p1"/>
          <p:cNvPicPr preferRelativeResize="0"/>
          <p:nvPr/>
        </p:nvPicPr>
        <p:blipFill rotWithShape="1">
          <a:blip r:embed="rId1">
            <a:alphaModFix/>
          </a:blip>
          <a:srcRect b="0" l="0" r="0" t="0"/>
          <a:stretch/>
        </p:blipFill>
        <p:spPr>
          <a:xfrm>
            <a:off x="0" y="4873228"/>
            <a:ext cx="5374481" cy="270272"/>
          </a:xfrm>
          <a:prstGeom prst="rect">
            <a:avLst/>
          </a:prstGeom>
          <a:noFill/>
          <a:ln>
            <a:noFill/>
          </a:ln>
        </p:spPr>
      </p:pic>
      <p:sp>
        <p:nvSpPr>
          <p:cNvPr id="9" name="Google Shape;9;p1"/>
          <p:cNvSpPr txBox="1"/>
          <p:nvPr>
            <p:ph idx="12" type="sldNum"/>
          </p:nvPr>
        </p:nvSpPr>
        <p:spPr>
          <a:xfrm>
            <a:off x="8115300" y="4829175"/>
            <a:ext cx="698400" cy="2595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6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6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6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6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6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6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6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6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st.github.com/danoneata/9927923/"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ctrTitle"/>
          </p:nvPr>
        </p:nvSpPr>
        <p:spPr>
          <a:xfrm>
            <a:off x="685800" y="1597819"/>
            <a:ext cx="7772400" cy="110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Bag of Visual Words (BoVW) classification</a:t>
            </a:r>
            <a:endParaRPr/>
          </a:p>
        </p:txBody>
      </p:sp>
      <p:sp>
        <p:nvSpPr>
          <p:cNvPr id="83" name="Google Shape;83;p13"/>
          <p:cNvSpPr txBox="1"/>
          <p:nvPr>
            <p:ph idx="1" type="subTitle"/>
          </p:nvPr>
        </p:nvSpPr>
        <p:spPr>
          <a:xfrm>
            <a:off x="1371600" y="2700325"/>
            <a:ext cx="6400800" cy="13146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b="1" lang="es">
                <a:solidFill>
                  <a:schemeClr val="accent1"/>
                </a:solidFill>
              </a:rPr>
              <a:t>Module: </a:t>
            </a:r>
            <a:r>
              <a:rPr lang="es">
                <a:solidFill>
                  <a:schemeClr val="accent1"/>
                </a:solidFill>
              </a:rPr>
              <a:t>C3</a:t>
            </a:r>
            <a:endParaRPr>
              <a:solidFill>
                <a:schemeClr val="accent1"/>
              </a:solidFill>
            </a:endParaRPr>
          </a:p>
          <a:p>
            <a:pPr indent="0" lvl="0" marL="0" rtl="0" algn="l">
              <a:spcBef>
                <a:spcPts val="440"/>
              </a:spcBef>
              <a:spcAft>
                <a:spcPts val="0"/>
              </a:spcAft>
              <a:buNone/>
            </a:pPr>
            <a:r>
              <a:rPr b="1" lang="es">
                <a:solidFill>
                  <a:schemeClr val="accent1"/>
                </a:solidFill>
              </a:rPr>
              <a:t>Group:</a:t>
            </a:r>
            <a:r>
              <a:rPr lang="es">
                <a:solidFill>
                  <a:schemeClr val="accent1"/>
                </a:solidFill>
              </a:rPr>
              <a:t> 7</a:t>
            </a:r>
            <a:endParaRPr>
              <a:solidFill>
                <a:schemeClr val="accent1"/>
              </a:solidFill>
            </a:endParaRPr>
          </a:p>
          <a:p>
            <a:pPr indent="0" lvl="0" marL="0" rtl="0" algn="l">
              <a:spcBef>
                <a:spcPts val="440"/>
              </a:spcBef>
              <a:spcAft>
                <a:spcPts val="0"/>
              </a:spcAft>
              <a:buNone/>
            </a:pPr>
            <a:r>
              <a:rPr b="1" lang="es">
                <a:solidFill>
                  <a:schemeClr val="accent1"/>
                </a:solidFill>
              </a:rPr>
              <a:t>Students: </a:t>
            </a:r>
            <a:r>
              <a:rPr lang="es">
                <a:solidFill>
                  <a:schemeClr val="accent1"/>
                </a:solidFill>
              </a:rPr>
              <a:t>Cristian Gutiérrez</a:t>
            </a:r>
            <a:endParaRPr>
              <a:solidFill>
                <a:schemeClr val="accent1"/>
              </a:solidFill>
            </a:endParaRPr>
          </a:p>
          <a:p>
            <a:pPr indent="0" lvl="0" marL="0" rtl="0" algn="l">
              <a:spcBef>
                <a:spcPts val="440"/>
              </a:spcBef>
              <a:spcAft>
                <a:spcPts val="0"/>
              </a:spcAft>
              <a:buNone/>
            </a:pPr>
            <a:r>
              <a:rPr lang="es">
                <a:solidFill>
                  <a:schemeClr val="accent1"/>
                </a:solidFill>
              </a:rPr>
              <a:t>			Iñaki Lacunza</a:t>
            </a:r>
            <a:endParaRPr>
              <a:solidFill>
                <a:schemeClr val="accent1"/>
              </a:solidFill>
            </a:endParaRPr>
          </a:p>
          <a:p>
            <a:pPr indent="0" lvl="0" marL="0" rtl="0" algn="l">
              <a:spcBef>
                <a:spcPts val="440"/>
              </a:spcBef>
              <a:spcAft>
                <a:spcPts val="0"/>
              </a:spcAft>
              <a:buNone/>
            </a:pPr>
            <a:r>
              <a:rPr lang="es">
                <a:solidFill>
                  <a:schemeClr val="accent1"/>
                </a:solidFill>
              </a:rPr>
              <a:t>			Marco Cordón</a:t>
            </a:r>
            <a:endParaRPr>
              <a:solidFill>
                <a:schemeClr val="accent1"/>
              </a:solidFill>
            </a:endParaRPr>
          </a:p>
        </p:txBody>
      </p:sp>
      <p:pic>
        <p:nvPicPr>
          <p:cNvPr descr="D:\MARIA\DOCENCIA\_MASTER\MASTER (2013-2014)\WEB MASTER\TEMPLATE PPT\Basic logo.png" id="84" name="Google Shape;84;p13"/>
          <p:cNvPicPr preferRelativeResize="0"/>
          <p:nvPr/>
        </p:nvPicPr>
        <p:blipFill rotWithShape="1">
          <a:blip r:embed="rId3">
            <a:alphaModFix/>
          </a:blip>
          <a:srcRect b="12602" l="3353" r="0" t="0"/>
          <a:stretch/>
        </p:blipFill>
        <p:spPr>
          <a:xfrm>
            <a:off x="2060675" y="0"/>
            <a:ext cx="4965239" cy="1597825"/>
          </a:xfrm>
          <a:prstGeom prst="rect">
            <a:avLst/>
          </a:prstGeom>
          <a:noFill/>
          <a:ln>
            <a:noFill/>
          </a:ln>
        </p:spPr>
      </p:pic>
      <p:sp>
        <p:nvSpPr>
          <p:cNvPr id="85" name="Google Shape;85;p13"/>
          <p:cNvSpPr txBox="1"/>
          <p:nvPr>
            <p:ph idx="12" type="sldNum"/>
          </p:nvPr>
        </p:nvSpPr>
        <p:spPr>
          <a:xfrm>
            <a:off x="8305800" y="4786313"/>
            <a:ext cx="7365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2. Dense SIFT </a:t>
            </a:r>
            <a:endParaRPr/>
          </a:p>
        </p:txBody>
      </p:sp>
      <p:sp>
        <p:nvSpPr>
          <p:cNvPr id="166" name="Google Shape;166;p22"/>
          <p:cNvSpPr txBox="1"/>
          <p:nvPr>
            <p:ph idx="1" type="body"/>
          </p:nvPr>
        </p:nvSpPr>
        <p:spPr>
          <a:xfrm>
            <a:off x="330200" y="684450"/>
            <a:ext cx="8426700" cy="398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800" u="sng"/>
              <a:t>Feature Normalization</a:t>
            </a:r>
            <a:endParaRPr b="1" sz="1800" u="sng"/>
          </a:p>
          <a:p>
            <a:pPr indent="0" lvl="0" marL="0" rtl="0" algn="l">
              <a:spcBef>
                <a:spcPts val="1000"/>
              </a:spcBef>
              <a:spcAft>
                <a:spcPts val="0"/>
              </a:spcAft>
              <a:buClr>
                <a:schemeClr val="dk1"/>
              </a:buClr>
              <a:buSzPts val="1100"/>
              <a:buFont typeface="Arial"/>
              <a:buNone/>
            </a:pPr>
            <a:r>
              <a:rPr lang="es" sz="1700"/>
              <a:t>Scaler and Norms work well if, and only if, LDA is applied beforehand. The Test Accuracy points out that Normalizer is better, whereas the Cross-val Score points out that MinMax is the clear winner. (</a:t>
            </a:r>
            <a:r>
              <a:rPr i="1" lang="es" sz="1700" u="sng"/>
              <a:t>We will follow our cross-val score</a:t>
            </a:r>
            <a:r>
              <a:rPr lang="es" sz="1700"/>
              <a:t>).</a:t>
            </a:r>
            <a:endParaRPr b="1" sz="1800" u="sng"/>
          </a:p>
          <a:p>
            <a:pPr indent="0" lvl="0" marL="0" rtl="0" algn="l">
              <a:spcBef>
                <a:spcPts val="360"/>
              </a:spcBef>
              <a:spcAft>
                <a:spcPts val="0"/>
              </a:spcAft>
              <a:buNone/>
            </a:pPr>
            <a:r>
              <a:t/>
            </a:r>
            <a:endParaRPr sz="1700"/>
          </a:p>
        </p:txBody>
      </p:sp>
      <p:sp>
        <p:nvSpPr>
          <p:cNvPr id="167" name="Google Shape;167;p22"/>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68" name="Google Shape;168;p22"/>
          <p:cNvPicPr preferRelativeResize="0"/>
          <p:nvPr/>
        </p:nvPicPr>
        <p:blipFill>
          <a:blip r:embed="rId3">
            <a:alphaModFix/>
          </a:blip>
          <a:stretch>
            <a:fillRect/>
          </a:stretch>
        </p:blipFill>
        <p:spPr>
          <a:xfrm>
            <a:off x="5198475" y="2621888"/>
            <a:ext cx="3484352" cy="2283476"/>
          </a:xfrm>
          <a:prstGeom prst="rect">
            <a:avLst/>
          </a:prstGeom>
          <a:noFill/>
          <a:ln>
            <a:noFill/>
          </a:ln>
        </p:spPr>
      </p:pic>
      <p:pic>
        <p:nvPicPr>
          <p:cNvPr id="169" name="Google Shape;169;p22"/>
          <p:cNvPicPr preferRelativeResize="0"/>
          <p:nvPr/>
        </p:nvPicPr>
        <p:blipFill>
          <a:blip r:embed="rId4">
            <a:alphaModFix/>
          </a:blip>
          <a:stretch>
            <a:fillRect/>
          </a:stretch>
        </p:blipFill>
        <p:spPr>
          <a:xfrm>
            <a:off x="0" y="2621900"/>
            <a:ext cx="4910648" cy="2129251"/>
          </a:xfrm>
          <a:prstGeom prst="rect">
            <a:avLst/>
          </a:prstGeom>
          <a:noFill/>
          <a:ln>
            <a:noFill/>
          </a:ln>
        </p:spPr>
      </p:pic>
      <p:sp>
        <p:nvSpPr>
          <p:cNvPr id="170" name="Google Shape;170;p22"/>
          <p:cNvSpPr txBox="1"/>
          <p:nvPr>
            <p:ph idx="1" type="body"/>
          </p:nvPr>
        </p:nvSpPr>
        <p:spPr>
          <a:xfrm>
            <a:off x="892025" y="2136675"/>
            <a:ext cx="4241700" cy="7851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i="1" lang="es" sz="1700"/>
              <a:t>Test Accuracy</a:t>
            </a:r>
            <a:endParaRPr b="1" i="1" sz="1700"/>
          </a:p>
        </p:txBody>
      </p:sp>
      <p:sp>
        <p:nvSpPr>
          <p:cNvPr id="171" name="Google Shape;171;p22"/>
          <p:cNvSpPr txBox="1"/>
          <p:nvPr>
            <p:ph idx="1" type="body"/>
          </p:nvPr>
        </p:nvSpPr>
        <p:spPr>
          <a:xfrm>
            <a:off x="4819800" y="2136675"/>
            <a:ext cx="4241700" cy="7851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i="1" lang="es" sz="1700"/>
              <a:t>Cross-val Score</a:t>
            </a:r>
            <a:endParaRPr b="1" i="1" sz="1700"/>
          </a:p>
        </p:txBody>
      </p:sp>
      <p:sp>
        <p:nvSpPr>
          <p:cNvPr id="172" name="Google Shape;172;p22"/>
          <p:cNvSpPr/>
          <p:nvPr/>
        </p:nvSpPr>
        <p:spPr>
          <a:xfrm>
            <a:off x="7921600" y="2898875"/>
            <a:ext cx="644100" cy="614100"/>
          </a:xfrm>
          <a:prstGeom prst="ellipse">
            <a:avLst/>
          </a:prstGeom>
          <a:noFill/>
          <a:ln cap="flat" cmpd="sng" w="38100">
            <a:solidFill>
              <a:srgbClr val="2748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2"/>
          <p:cNvSpPr txBox="1"/>
          <p:nvPr>
            <p:ph idx="1" type="body"/>
          </p:nvPr>
        </p:nvSpPr>
        <p:spPr>
          <a:xfrm>
            <a:off x="8267400" y="2529050"/>
            <a:ext cx="546300" cy="399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800"/>
              <a:t>!!!!</a:t>
            </a:r>
            <a:endParaRPr sz="1700"/>
          </a:p>
        </p:txBody>
      </p:sp>
      <p:sp>
        <p:nvSpPr>
          <p:cNvPr id="174" name="Google Shape;174;p22"/>
          <p:cNvSpPr/>
          <p:nvPr/>
        </p:nvSpPr>
        <p:spPr>
          <a:xfrm>
            <a:off x="4266550" y="2789550"/>
            <a:ext cx="644100" cy="614100"/>
          </a:xfrm>
          <a:prstGeom prst="ellipse">
            <a:avLst/>
          </a:prstGeom>
          <a:noFill/>
          <a:ln cap="flat" cmpd="sng" w="38100">
            <a:solidFill>
              <a:srgbClr val="27485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2</a:t>
            </a:r>
            <a:r>
              <a:rPr lang="es"/>
              <a:t>. Dense SIFT</a:t>
            </a:r>
            <a:endParaRPr/>
          </a:p>
        </p:txBody>
      </p:sp>
      <p:sp>
        <p:nvSpPr>
          <p:cNvPr id="180" name="Google Shape;180;p23"/>
          <p:cNvSpPr txBox="1"/>
          <p:nvPr>
            <p:ph idx="1" type="body"/>
          </p:nvPr>
        </p:nvSpPr>
        <p:spPr>
          <a:xfrm>
            <a:off x="330200" y="734775"/>
            <a:ext cx="4752900" cy="3782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To sum up:</a:t>
            </a:r>
            <a:endParaRPr sz="1600"/>
          </a:p>
          <a:p>
            <a:pPr indent="-330200" lvl="0" marL="457200" rtl="0" algn="l">
              <a:spcBef>
                <a:spcPts val="1000"/>
              </a:spcBef>
              <a:spcAft>
                <a:spcPts val="0"/>
              </a:spcAft>
              <a:buSzPts val="1600"/>
              <a:buChar char="●"/>
            </a:pPr>
            <a:r>
              <a:rPr lang="es" sz="1600"/>
              <a:t>We fine-tuned Dense SIFT model and itself obtained </a:t>
            </a:r>
            <a:r>
              <a:rPr lang="es" sz="1600" u="sng"/>
              <a:t>better results</a:t>
            </a:r>
            <a:r>
              <a:rPr lang="es" sz="1600"/>
              <a:t> than the best previous models (KAZE w/ LDA &amp; SIFT w/ LDA).</a:t>
            </a:r>
            <a:endParaRPr sz="1600"/>
          </a:p>
          <a:p>
            <a:pPr indent="-330200" lvl="0" marL="457200" rtl="0" algn="l">
              <a:spcBef>
                <a:spcPts val="1000"/>
              </a:spcBef>
              <a:spcAft>
                <a:spcPts val="0"/>
              </a:spcAft>
              <a:buSzPts val="1600"/>
              <a:buChar char="●"/>
            </a:pPr>
            <a:r>
              <a:rPr lang="es" sz="1600"/>
              <a:t>Different scales </a:t>
            </a:r>
            <a:r>
              <a:rPr lang="es" sz="1600" u="sng"/>
              <a:t>do not work well</a:t>
            </a:r>
            <a:r>
              <a:rPr lang="es" sz="1600"/>
              <a:t>.</a:t>
            </a:r>
            <a:endParaRPr sz="1600"/>
          </a:p>
          <a:p>
            <a:pPr indent="-330200" lvl="0" marL="457200" rtl="0" algn="l">
              <a:spcBef>
                <a:spcPts val="1000"/>
              </a:spcBef>
              <a:spcAft>
                <a:spcPts val="0"/>
              </a:spcAft>
              <a:buSzPts val="1600"/>
              <a:buChar char="●"/>
            </a:pPr>
            <a:r>
              <a:rPr lang="es" sz="1600"/>
              <a:t>Feature Normalization </a:t>
            </a:r>
            <a:r>
              <a:rPr lang="es" sz="1600" u="sng"/>
              <a:t>works well</a:t>
            </a:r>
            <a:r>
              <a:rPr lang="es" sz="1600"/>
              <a:t> if, and only if, </a:t>
            </a:r>
            <a:r>
              <a:rPr lang="es" sz="1600" u="sng"/>
              <a:t>LDA</a:t>
            </a:r>
            <a:r>
              <a:rPr lang="es" sz="1600"/>
              <a:t> is applied.</a:t>
            </a:r>
            <a:endParaRPr sz="1600"/>
          </a:p>
          <a:p>
            <a:pPr indent="-330200" lvl="0" marL="457200" rtl="0" algn="l">
              <a:spcBef>
                <a:spcPts val="1000"/>
              </a:spcBef>
              <a:spcAft>
                <a:spcPts val="0"/>
              </a:spcAft>
              <a:buSzPts val="1600"/>
              <a:buChar char="●"/>
            </a:pPr>
            <a:r>
              <a:rPr lang="es" sz="1600"/>
              <a:t>We cross-validated all results and follow their scores to decide enhances.</a:t>
            </a:r>
            <a:endParaRPr sz="1600"/>
          </a:p>
          <a:p>
            <a:pPr indent="0" lvl="0" marL="0" rtl="0" algn="l">
              <a:spcBef>
                <a:spcPts val="1000"/>
              </a:spcBef>
              <a:spcAft>
                <a:spcPts val="0"/>
              </a:spcAft>
              <a:buNone/>
            </a:pPr>
            <a:r>
              <a:t/>
            </a:r>
            <a:endParaRPr sz="600"/>
          </a:p>
          <a:p>
            <a:pPr indent="0" lvl="0" marL="0" rtl="0" algn="l">
              <a:spcBef>
                <a:spcPts val="1000"/>
              </a:spcBef>
              <a:spcAft>
                <a:spcPts val="1000"/>
              </a:spcAft>
              <a:buNone/>
            </a:pPr>
            <a:r>
              <a:rPr lang="es" sz="1200"/>
              <a:t>* </a:t>
            </a:r>
            <a:r>
              <a:rPr i="1" lang="es" sz="1200"/>
              <a:t>If we notice the plot of the enhances implemented over time, seems like we are following a logarithmic trend and starting to have difficulties enhancing our cross-val score.</a:t>
            </a:r>
            <a:endParaRPr i="1" sz="1200"/>
          </a:p>
        </p:txBody>
      </p:sp>
      <p:sp>
        <p:nvSpPr>
          <p:cNvPr id="181" name="Google Shape;181;p23"/>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82" name="Google Shape;182;p23"/>
          <p:cNvPicPr preferRelativeResize="0"/>
          <p:nvPr/>
        </p:nvPicPr>
        <p:blipFill>
          <a:blip r:embed="rId3">
            <a:alphaModFix/>
          </a:blip>
          <a:stretch>
            <a:fillRect/>
          </a:stretch>
        </p:blipFill>
        <p:spPr>
          <a:xfrm>
            <a:off x="5375900" y="452969"/>
            <a:ext cx="3597050" cy="1559725"/>
          </a:xfrm>
          <a:prstGeom prst="rect">
            <a:avLst/>
          </a:prstGeom>
          <a:noFill/>
          <a:ln>
            <a:noFill/>
          </a:ln>
        </p:spPr>
      </p:pic>
      <p:pic>
        <p:nvPicPr>
          <p:cNvPr id="183" name="Google Shape;183;p23"/>
          <p:cNvPicPr preferRelativeResize="0"/>
          <p:nvPr/>
        </p:nvPicPr>
        <p:blipFill>
          <a:blip r:embed="rId4">
            <a:alphaModFix/>
          </a:blip>
          <a:stretch>
            <a:fillRect/>
          </a:stretch>
        </p:blipFill>
        <p:spPr>
          <a:xfrm>
            <a:off x="5216850" y="2185219"/>
            <a:ext cx="3756099" cy="25347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3</a:t>
            </a:r>
            <a:r>
              <a:rPr lang="es"/>
              <a:t>. Clustering</a:t>
            </a:r>
            <a:endParaRPr/>
          </a:p>
        </p:txBody>
      </p:sp>
      <p:sp>
        <p:nvSpPr>
          <p:cNvPr id="189" name="Google Shape;189;p24"/>
          <p:cNvSpPr txBox="1"/>
          <p:nvPr>
            <p:ph idx="1" type="body"/>
          </p:nvPr>
        </p:nvSpPr>
        <p:spPr>
          <a:xfrm>
            <a:off x="330200" y="781050"/>
            <a:ext cx="3851100" cy="1790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Until now we are using a codebook size of 128 visual words, but we don’t know if that is the optimum value.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rPr lang="es" sz="1600"/>
              <a:t>Again we use Optuna for looking for the best codebook size:</a:t>
            </a:r>
            <a:endParaRPr sz="1600"/>
          </a:p>
        </p:txBody>
      </p:sp>
      <p:sp>
        <p:nvSpPr>
          <p:cNvPr id="190" name="Google Shape;190;p24"/>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91" name="Google Shape;191;p24"/>
          <p:cNvPicPr preferRelativeResize="0"/>
          <p:nvPr/>
        </p:nvPicPr>
        <p:blipFill>
          <a:blip r:embed="rId3">
            <a:alphaModFix/>
          </a:blip>
          <a:stretch>
            <a:fillRect/>
          </a:stretch>
        </p:blipFill>
        <p:spPr>
          <a:xfrm>
            <a:off x="650525" y="2641025"/>
            <a:ext cx="2874100" cy="731050"/>
          </a:xfrm>
          <a:prstGeom prst="rect">
            <a:avLst/>
          </a:prstGeom>
          <a:noFill/>
          <a:ln>
            <a:noFill/>
          </a:ln>
        </p:spPr>
      </p:pic>
      <p:sp>
        <p:nvSpPr>
          <p:cNvPr id="192" name="Google Shape;192;p24"/>
          <p:cNvSpPr/>
          <p:nvPr/>
        </p:nvSpPr>
        <p:spPr>
          <a:xfrm>
            <a:off x="814075" y="3006550"/>
            <a:ext cx="1683600" cy="2034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4"/>
          <p:cNvSpPr txBox="1"/>
          <p:nvPr/>
        </p:nvSpPr>
        <p:spPr>
          <a:xfrm>
            <a:off x="371575" y="3441350"/>
            <a:ext cx="3432000" cy="11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Once we know the optimum value we can apply a dimensionality reduction and comparing the results with a cross-validation.</a:t>
            </a:r>
            <a:endParaRPr sz="1600">
              <a:solidFill>
                <a:schemeClr val="dk1"/>
              </a:solidFill>
            </a:endParaRPr>
          </a:p>
        </p:txBody>
      </p:sp>
      <p:pic>
        <p:nvPicPr>
          <p:cNvPr id="194" name="Google Shape;194;p24"/>
          <p:cNvPicPr preferRelativeResize="0"/>
          <p:nvPr/>
        </p:nvPicPr>
        <p:blipFill>
          <a:blip r:embed="rId4">
            <a:alphaModFix/>
          </a:blip>
          <a:stretch>
            <a:fillRect/>
          </a:stretch>
        </p:blipFill>
        <p:spPr>
          <a:xfrm>
            <a:off x="4181300" y="769591"/>
            <a:ext cx="4657900" cy="2974258"/>
          </a:xfrm>
          <a:prstGeom prst="rect">
            <a:avLst/>
          </a:prstGeom>
          <a:noFill/>
          <a:ln>
            <a:noFill/>
          </a:ln>
        </p:spPr>
      </p:pic>
      <p:sp>
        <p:nvSpPr>
          <p:cNvPr id="195" name="Google Shape;195;p24"/>
          <p:cNvSpPr txBox="1"/>
          <p:nvPr/>
        </p:nvSpPr>
        <p:spPr>
          <a:xfrm>
            <a:off x="4777875" y="3884900"/>
            <a:ext cx="3931800" cy="8793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We can see how the accuracy improves with the new value and how much better is the result with LDA.</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4</a:t>
            </a:r>
            <a:r>
              <a:rPr lang="es"/>
              <a:t>. Classification (k-NN)</a:t>
            </a:r>
            <a:endParaRPr/>
          </a:p>
        </p:txBody>
      </p:sp>
      <p:sp>
        <p:nvSpPr>
          <p:cNvPr id="201" name="Google Shape;201;p25"/>
          <p:cNvSpPr txBox="1"/>
          <p:nvPr>
            <p:ph idx="1" type="body"/>
          </p:nvPr>
        </p:nvSpPr>
        <p:spPr>
          <a:xfrm>
            <a:off x="330200" y="781050"/>
            <a:ext cx="8483700" cy="1093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To apply the </a:t>
            </a:r>
            <a:r>
              <a:rPr lang="es" sz="1600"/>
              <a:t>classification</a:t>
            </a:r>
            <a:r>
              <a:rPr lang="es" sz="1600"/>
              <a:t> of the different images we have been using a K-</a:t>
            </a:r>
            <a:r>
              <a:rPr lang="es" sz="1600"/>
              <a:t>Nearest Neighbors</a:t>
            </a:r>
            <a:r>
              <a:rPr lang="es" sz="1600"/>
              <a:t> </a:t>
            </a:r>
            <a:r>
              <a:rPr lang="es" sz="1600"/>
              <a:t>classifier</a:t>
            </a:r>
            <a:r>
              <a:rPr lang="es" sz="1600"/>
              <a:t>. The original values employed was </a:t>
            </a:r>
            <a:r>
              <a:rPr b="1" lang="es" sz="1600"/>
              <a:t>5 neighbors</a:t>
            </a:r>
            <a:r>
              <a:rPr lang="es" sz="1600"/>
              <a:t> and </a:t>
            </a:r>
            <a:r>
              <a:rPr b="1" lang="es" sz="1600"/>
              <a:t>euclidean distance. </a:t>
            </a:r>
            <a:r>
              <a:rPr lang="es" sz="1600"/>
              <a:t>But like in the previous point we </a:t>
            </a:r>
            <a:r>
              <a:rPr lang="es" sz="1600"/>
              <a:t>don't</a:t>
            </a:r>
            <a:r>
              <a:rPr lang="es" sz="1600"/>
              <a:t> know if they are optimum. For </a:t>
            </a:r>
            <a:r>
              <a:rPr lang="es" sz="1600"/>
              <a:t>the</a:t>
            </a:r>
            <a:r>
              <a:rPr lang="es" sz="1600"/>
              <a:t> number of neighbors we use again Optuna:</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a:p>
            <a:pPr indent="0" lvl="0" marL="0" rtl="0" algn="l">
              <a:spcBef>
                <a:spcPts val="360"/>
              </a:spcBef>
              <a:spcAft>
                <a:spcPts val="0"/>
              </a:spcAft>
              <a:buNone/>
            </a:pPr>
            <a:r>
              <a:t/>
            </a:r>
            <a:endParaRPr sz="1600"/>
          </a:p>
        </p:txBody>
      </p:sp>
      <p:sp>
        <p:nvSpPr>
          <p:cNvPr id="202" name="Google Shape;202;p25"/>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03" name="Google Shape;203;p25"/>
          <p:cNvPicPr preferRelativeResize="0"/>
          <p:nvPr/>
        </p:nvPicPr>
        <p:blipFill>
          <a:blip r:embed="rId3">
            <a:alphaModFix/>
          </a:blip>
          <a:stretch>
            <a:fillRect/>
          </a:stretch>
        </p:blipFill>
        <p:spPr>
          <a:xfrm>
            <a:off x="2957800" y="1952075"/>
            <a:ext cx="2768525" cy="619675"/>
          </a:xfrm>
          <a:prstGeom prst="rect">
            <a:avLst/>
          </a:prstGeom>
          <a:noFill/>
          <a:ln cap="flat" cmpd="sng" w="9525">
            <a:solidFill>
              <a:schemeClr val="dk1"/>
            </a:solidFill>
            <a:prstDash val="solid"/>
            <a:round/>
            <a:headEnd len="sm" w="sm" type="none"/>
            <a:tailEnd len="sm" w="sm" type="none"/>
          </a:ln>
        </p:spPr>
      </p:pic>
      <p:sp>
        <p:nvSpPr>
          <p:cNvPr id="204" name="Google Shape;204;p25"/>
          <p:cNvSpPr txBox="1"/>
          <p:nvPr/>
        </p:nvSpPr>
        <p:spPr>
          <a:xfrm>
            <a:off x="397800" y="2648975"/>
            <a:ext cx="84162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We obtain that we were using the optimum value. Now we try different distances:</a:t>
            </a:r>
            <a:endParaRPr sz="1600">
              <a:solidFill>
                <a:schemeClr val="dk1"/>
              </a:solidFill>
            </a:endParaRPr>
          </a:p>
        </p:txBody>
      </p:sp>
      <p:sp>
        <p:nvSpPr>
          <p:cNvPr id="205" name="Google Shape;205;p25"/>
          <p:cNvSpPr txBox="1"/>
          <p:nvPr/>
        </p:nvSpPr>
        <p:spPr>
          <a:xfrm>
            <a:off x="4125925" y="3349238"/>
            <a:ext cx="4079700" cy="9246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After these different tries we have the certain that we were using the optimum values for the classifier.</a:t>
            </a:r>
            <a:endParaRPr sz="1600">
              <a:solidFill>
                <a:schemeClr val="dk1"/>
              </a:solidFill>
            </a:endParaRPr>
          </a:p>
        </p:txBody>
      </p:sp>
      <p:pic>
        <p:nvPicPr>
          <p:cNvPr id="206" name="Google Shape;206;p25"/>
          <p:cNvPicPr preferRelativeResize="0"/>
          <p:nvPr/>
        </p:nvPicPr>
        <p:blipFill>
          <a:blip r:embed="rId4">
            <a:alphaModFix/>
          </a:blip>
          <a:stretch>
            <a:fillRect/>
          </a:stretch>
        </p:blipFill>
        <p:spPr>
          <a:xfrm>
            <a:off x="517725" y="3213163"/>
            <a:ext cx="2978474" cy="1332475"/>
          </a:xfrm>
          <a:prstGeom prst="rect">
            <a:avLst/>
          </a:prstGeom>
          <a:noFill/>
          <a:ln cap="flat" cmpd="sng" w="9525">
            <a:solidFill>
              <a:schemeClr val="dk1"/>
            </a:solidFill>
            <a:prstDash val="solid"/>
            <a:round/>
            <a:headEnd len="sm" w="sm" type="none"/>
            <a:tailEnd len="sm" w="sm" type="none"/>
          </a:ln>
        </p:spPr>
      </p:pic>
      <p:sp>
        <p:nvSpPr>
          <p:cNvPr id="207" name="Google Shape;207;p25"/>
          <p:cNvSpPr/>
          <p:nvPr/>
        </p:nvSpPr>
        <p:spPr>
          <a:xfrm>
            <a:off x="479750" y="3496175"/>
            <a:ext cx="1860600" cy="300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4. Classification (SVM)</a:t>
            </a:r>
            <a:endParaRPr/>
          </a:p>
        </p:txBody>
      </p:sp>
      <p:sp>
        <p:nvSpPr>
          <p:cNvPr id="213" name="Google Shape;213;p26"/>
          <p:cNvSpPr txBox="1"/>
          <p:nvPr>
            <p:ph idx="1" type="body"/>
          </p:nvPr>
        </p:nvSpPr>
        <p:spPr>
          <a:xfrm>
            <a:off x="330150" y="781050"/>
            <a:ext cx="8483700" cy="398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a:t>We can try another classifier to know if we can reach better </a:t>
            </a:r>
            <a:r>
              <a:rPr lang="es" sz="1800"/>
              <a:t>accuracy</a:t>
            </a:r>
            <a:r>
              <a:rPr lang="es" sz="1800"/>
              <a:t> values. We use Support Vector Machine (SVM) </a:t>
            </a:r>
            <a:r>
              <a:rPr lang="es" sz="1800"/>
              <a:t>classifier. We employ different kernels in the classifier to compare the results: </a:t>
            </a:r>
            <a:endParaRPr sz="1800"/>
          </a:p>
        </p:txBody>
      </p:sp>
      <p:sp>
        <p:nvSpPr>
          <p:cNvPr id="214" name="Google Shape;214;p26"/>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215" name="Google Shape;215;p26"/>
          <p:cNvPicPr preferRelativeResize="0"/>
          <p:nvPr/>
        </p:nvPicPr>
        <p:blipFill>
          <a:blip r:embed="rId3">
            <a:alphaModFix/>
          </a:blip>
          <a:stretch>
            <a:fillRect/>
          </a:stretch>
        </p:blipFill>
        <p:spPr>
          <a:xfrm>
            <a:off x="4191000" y="1698275"/>
            <a:ext cx="4117827" cy="2636524"/>
          </a:xfrm>
          <a:prstGeom prst="rect">
            <a:avLst/>
          </a:prstGeom>
          <a:noFill/>
          <a:ln>
            <a:noFill/>
          </a:ln>
        </p:spPr>
      </p:pic>
      <p:pic>
        <p:nvPicPr>
          <p:cNvPr id="216" name="Google Shape;216;p26"/>
          <p:cNvPicPr preferRelativeResize="0"/>
          <p:nvPr/>
        </p:nvPicPr>
        <p:blipFill>
          <a:blip r:embed="rId4">
            <a:alphaModFix/>
          </a:blip>
          <a:stretch>
            <a:fillRect/>
          </a:stretch>
        </p:blipFill>
        <p:spPr>
          <a:xfrm>
            <a:off x="330150" y="1967912"/>
            <a:ext cx="3532451" cy="1607576"/>
          </a:xfrm>
          <a:prstGeom prst="rect">
            <a:avLst/>
          </a:prstGeom>
          <a:noFill/>
          <a:ln cap="flat" cmpd="sng" w="9525">
            <a:solidFill>
              <a:schemeClr val="dk1"/>
            </a:solidFill>
            <a:prstDash val="solid"/>
            <a:round/>
            <a:headEnd len="sm" w="sm" type="none"/>
            <a:tailEnd len="sm" w="sm" type="none"/>
          </a:ln>
        </p:spPr>
      </p:pic>
      <p:sp>
        <p:nvSpPr>
          <p:cNvPr id="217" name="Google Shape;217;p26"/>
          <p:cNvSpPr/>
          <p:nvPr/>
        </p:nvSpPr>
        <p:spPr>
          <a:xfrm>
            <a:off x="536550" y="2978800"/>
            <a:ext cx="2386800" cy="2595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6"/>
          <p:cNvSpPr txBox="1"/>
          <p:nvPr/>
        </p:nvSpPr>
        <p:spPr>
          <a:xfrm>
            <a:off x="364025" y="3848375"/>
            <a:ext cx="3464700" cy="6846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The SVM classifier with RBF kernel works better than KNN.</a:t>
            </a:r>
            <a:endParaRPr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4. Classification (SVM)</a:t>
            </a:r>
            <a:endParaRPr/>
          </a:p>
        </p:txBody>
      </p:sp>
      <p:sp>
        <p:nvSpPr>
          <p:cNvPr id="224" name="Google Shape;224;p27"/>
          <p:cNvSpPr txBox="1"/>
          <p:nvPr>
            <p:ph idx="1" type="body"/>
          </p:nvPr>
        </p:nvSpPr>
        <p:spPr>
          <a:xfrm>
            <a:off x="330150" y="781050"/>
            <a:ext cx="8483700" cy="43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a:t>If we reduce the dimensionality </a:t>
            </a:r>
            <a:r>
              <a:rPr lang="es" sz="1800"/>
              <a:t>using</a:t>
            </a:r>
            <a:r>
              <a:rPr lang="es" sz="1800"/>
              <a:t> PCA and LDA we obtain the follow results: </a:t>
            </a:r>
            <a:endParaRPr sz="1800"/>
          </a:p>
        </p:txBody>
      </p:sp>
      <p:sp>
        <p:nvSpPr>
          <p:cNvPr id="225" name="Google Shape;225;p27"/>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26" name="Google Shape;226;p27"/>
          <p:cNvPicPr preferRelativeResize="0"/>
          <p:nvPr/>
        </p:nvPicPr>
        <p:blipFill>
          <a:blip r:embed="rId3">
            <a:alphaModFix/>
          </a:blip>
          <a:stretch>
            <a:fillRect/>
          </a:stretch>
        </p:blipFill>
        <p:spPr>
          <a:xfrm>
            <a:off x="330200" y="1258148"/>
            <a:ext cx="6213749" cy="3186175"/>
          </a:xfrm>
          <a:prstGeom prst="rect">
            <a:avLst/>
          </a:prstGeom>
          <a:noFill/>
          <a:ln>
            <a:noFill/>
          </a:ln>
        </p:spPr>
      </p:pic>
      <p:sp>
        <p:nvSpPr>
          <p:cNvPr id="227" name="Google Shape;227;p27"/>
          <p:cNvSpPr txBox="1"/>
          <p:nvPr/>
        </p:nvSpPr>
        <p:spPr>
          <a:xfrm>
            <a:off x="6688400" y="1990888"/>
            <a:ext cx="2211000" cy="19242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chemeClr val="dk1"/>
                </a:solidFill>
              </a:rPr>
              <a:t>As we can see in the graph, the </a:t>
            </a:r>
            <a:r>
              <a:rPr lang="es" sz="1600">
                <a:solidFill>
                  <a:schemeClr val="dk1"/>
                </a:solidFill>
              </a:rPr>
              <a:t>maximum</a:t>
            </a:r>
            <a:r>
              <a:rPr lang="es" sz="1600">
                <a:solidFill>
                  <a:schemeClr val="dk1"/>
                </a:solidFill>
              </a:rPr>
              <a:t> value is obtained using SVM with RBF kernel and without reduce the dimensionality.</a:t>
            </a:r>
            <a:endParaRPr sz="1600">
              <a:solidFill>
                <a:schemeClr val="dk1"/>
              </a:solidFill>
            </a:endParaRPr>
          </a:p>
        </p:txBody>
      </p:sp>
      <p:sp>
        <p:nvSpPr>
          <p:cNvPr id="228" name="Google Shape;228;p27"/>
          <p:cNvSpPr/>
          <p:nvPr/>
        </p:nvSpPr>
        <p:spPr>
          <a:xfrm>
            <a:off x="3802125" y="1507500"/>
            <a:ext cx="612600" cy="2595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5</a:t>
            </a:r>
            <a:r>
              <a:rPr lang="es"/>
              <a:t>. Dimensionality Reduction (PCA &amp; LDA)</a:t>
            </a:r>
            <a:endParaRPr/>
          </a:p>
        </p:txBody>
      </p:sp>
      <p:sp>
        <p:nvSpPr>
          <p:cNvPr id="234" name="Google Shape;234;p28"/>
          <p:cNvSpPr txBox="1"/>
          <p:nvPr>
            <p:ph idx="1" type="body"/>
          </p:nvPr>
        </p:nvSpPr>
        <p:spPr>
          <a:xfrm>
            <a:off x="330200" y="781050"/>
            <a:ext cx="8483700" cy="1392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We have applied in all the previous steps a dimensionality reduction, using 2 methods:</a:t>
            </a:r>
            <a:r>
              <a:rPr b="1" lang="es" sz="1600"/>
              <a:t> PCA </a:t>
            </a:r>
            <a:r>
              <a:rPr lang="es" sz="1600"/>
              <a:t>and</a:t>
            </a:r>
            <a:r>
              <a:rPr b="1" lang="es" sz="1600"/>
              <a:t> LDA. </a:t>
            </a:r>
            <a:r>
              <a:rPr lang="es" sz="1600"/>
              <a:t>But we were using them with the same fixed parameters in all the steps. Again using Optuna we calculate the optimum values for the </a:t>
            </a:r>
            <a:r>
              <a:rPr b="1" lang="es" sz="1600"/>
              <a:t>number of components </a:t>
            </a:r>
            <a:r>
              <a:rPr lang="es" sz="1600"/>
              <a:t>of PCA and LDA:</a:t>
            </a:r>
            <a:endParaRPr sz="1600"/>
          </a:p>
          <a:p>
            <a:pPr indent="-330200" lvl="0" marL="457200" rtl="0" algn="l">
              <a:spcBef>
                <a:spcPts val="360"/>
              </a:spcBef>
              <a:spcAft>
                <a:spcPts val="0"/>
              </a:spcAft>
              <a:buSzPts val="1600"/>
              <a:buChar char="•"/>
            </a:pPr>
            <a:r>
              <a:rPr lang="es" sz="1600" u="sng"/>
              <a:t>PCA: </a:t>
            </a:r>
            <a:endParaRPr sz="1600" u="sng"/>
          </a:p>
        </p:txBody>
      </p:sp>
      <p:sp>
        <p:nvSpPr>
          <p:cNvPr id="235" name="Google Shape;235;p28"/>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36" name="Google Shape;236;p28"/>
          <p:cNvPicPr preferRelativeResize="0"/>
          <p:nvPr/>
        </p:nvPicPr>
        <p:blipFill rotWithShape="1">
          <a:blip r:embed="rId3">
            <a:alphaModFix/>
          </a:blip>
          <a:srcRect b="6015" l="0" r="0" t="0"/>
          <a:stretch/>
        </p:blipFill>
        <p:spPr>
          <a:xfrm>
            <a:off x="855500" y="2258550"/>
            <a:ext cx="2525632" cy="479700"/>
          </a:xfrm>
          <a:prstGeom prst="rect">
            <a:avLst/>
          </a:prstGeom>
          <a:noFill/>
          <a:ln cap="flat" cmpd="sng" w="9525">
            <a:solidFill>
              <a:schemeClr val="dk1"/>
            </a:solidFill>
            <a:prstDash val="solid"/>
            <a:round/>
            <a:headEnd len="sm" w="sm" type="none"/>
            <a:tailEnd len="sm" w="sm" type="none"/>
          </a:ln>
        </p:spPr>
      </p:pic>
      <p:sp>
        <p:nvSpPr>
          <p:cNvPr id="237" name="Google Shape;237;p28"/>
          <p:cNvSpPr txBox="1"/>
          <p:nvPr/>
        </p:nvSpPr>
        <p:spPr>
          <a:xfrm>
            <a:off x="3617125" y="2059050"/>
            <a:ext cx="4912200" cy="878700"/>
          </a:xfrm>
          <a:prstGeom prst="rect">
            <a:avLst/>
          </a:prstGeom>
          <a:no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Before the optimization we were using </a:t>
            </a:r>
            <a:r>
              <a:rPr lang="es" sz="1600">
                <a:solidFill>
                  <a:schemeClr val="dk1"/>
                </a:solidFill>
              </a:rPr>
              <a:t>components</a:t>
            </a:r>
            <a:r>
              <a:rPr lang="es" sz="1600">
                <a:solidFill>
                  <a:schemeClr val="dk1"/>
                </a:solidFill>
              </a:rPr>
              <a:t>: 69 with an accuracy of 82.9, changing to 109 components we obtain a bit higher accuracy.</a:t>
            </a:r>
            <a:endParaRPr sz="1600">
              <a:solidFill>
                <a:schemeClr val="dk1"/>
              </a:solidFill>
            </a:endParaRPr>
          </a:p>
        </p:txBody>
      </p:sp>
      <p:sp>
        <p:nvSpPr>
          <p:cNvPr id="238" name="Google Shape;238;p28"/>
          <p:cNvSpPr txBox="1"/>
          <p:nvPr/>
        </p:nvSpPr>
        <p:spPr>
          <a:xfrm>
            <a:off x="330200" y="3117575"/>
            <a:ext cx="2035200" cy="3516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Char char="●"/>
            </a:pPr>
            <a:r>
              <a:rPr lang="es" sz="1600" u="sng">
                <a:solidFill>
                  <a:schemeClr val="dk1"/>
                </a:solidFill>
              </a:rPr>
              <a:t>LDA:</a:t>
            </a:r>
            <a:endParaRPr sz="1600" u="sng">
              <a:solidFill>
                <a:schemeClr val="dk1"/>
              </a:solidFill>
            </a:endParaRPr>
          </a:p>
        </p:txBody>
      </p:sp>
      <p:pic>
        <p:nvPicPr>
          <p:cNvPr id="239" name="Google Shape;239;p28"/>
          <p:cNvPicPr preferRelativeResize="0"/>
          <p:nvPr/>
        </p:nvPicPr>
        <p:blipFill>
          <a:blip r:embed="rId4">
            <a:alphaModFix/>
          </a:blip>
          <a:stretch>
            <a:fillRect/>
          </a:stretch>
        </p:blipFill>
        <p:spPr>
          <a:xfrm>
            <a:off x="855499" y="3576490"/>
            <a:ext cx="2525625" cy="510585"/>
          </a:xfrm>
          <a:prstGeom prst="rect">
            <a:avLst/>
          </a:prstGeom>
          <a:noFill/>
          <a:ln cap="flat" cmpd="sng" w="9525">
            <a:solidFill>
              <a:schemeClr val="dk1"/>
            </a:solidFill>
            <a:prstDash val="solid"/>
            <a:round/>
            <a:headEnd len="sm" w="sm" type="none"/>
            <a:tailEnd len="sm" w="sm" type="none"/>
          </a:ln>
        </p:spPr>
      </p:pic>
      <p:sp>
        <p:nvSpPr>
          <p:cNvPr id="240" name="Google Shape;240;p28"/>
          <p:cNvSpPr txBox="1"/>
          <p:nvPr/>
        </p:nvSpPr>
        <p:spPr>
          <a:xfrm>
            <a:off x="3617125" y="3392425"/>
            <a:ext cx="4912200" cy="878700"/>
          </a:xfrm>
          <a:prstGeom prst="rect">
            <a:avLst/>
          </a:prstGeom>
          <a:no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rPr>
              <a:t>In the case of LDA the optimum value is the same that the one that we were already using. </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9"/>
          <p:cNvPicPr preferRelativeResize="0"/>
          <p:nvPr/>
        </p:nvPicPr>
        <p:blipFill>
          <a:blip r:embed="rId3">
            <a:alphaModFix/>
          </a:blip>
          <a:stretch>
            <a:fillRect/>
          </a:stretch>
        </p:blipFill>
        <p:spPr>
          <a:xfrm>
            <a:off x="4954887" y="997625"/>
            <a:ext cx="3924037" cy="3496750"/>
          </a:xfrm>
          <a:prstGeom prst="rect">
            <a:avLst/>
          </a:prstGeom>
          <a:noFill/>
          <a:ln>
            <a:noFill/>
          </a:ln>
        </p:spPr>
      </p:pic>
      <p:sp>
        <p:nvSpPr>
          <p:cNvPr id="246" name="Google Shape;246;p2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6</a:t>
            </a:r>
            <a:r>
              <a:rPr lang="es"/>
              <a:t>. Cross-validation</a:t>
            </a:r>
            <a:endParaRPr/>
          </a:p>
        </p:txBody>
      </p:sp>
      <p:sp>
        <p:nvSpPr>
          <p:cNvPr id="247" name="Google Shape;247;p29"/>
          <p:cNvSpPr txBox="1"/>
          <p:nvPr>
            <p:ph idx="1" type="body"/>
          </p:nvPr>
        </p:nvSpPr>
        <p:spPr>
          <a:xfrm>
            <a:off x="330200" y="628525"/>
            <a:ext cx="3998100" cy="4133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a:t>We’ve been applying Cross-validation </a:t>
            </a:r>
            <a:r>
              <a:rPr lang="es" sz="1800" u="sng"/>
              <a:t>through</a:t>
            </a:r>
            <a:r>
              <a:rPr lang="es" sz="1800" u="sng"/>
              <a:t> the </a:t>
            </a:r>
            <a:br>
              <a:rPr lang="es" sz="1800" u="sng"/>
            </a:br>
            <a:r>
              <a:rPr lang="es" sz="1800" u="sng"/>
              <a:t>entire project</a:t>
            </a:r>
            <a:r>
              <a:rPr lang="es" sz="1800"/>
              <a:t>, and we prioritized </a:t>
            </a:r>
            <a:br>
              <a:rPr lang="es" sz="1800"/>
            </a:br>
            <a:r>
              <a:rPr lang="es" sz="1800"/>
              <a:t>the cross-val score over the test accuracy score to decide which strategies to include in our fine-tuned model as it is a more reliable way for unseen data and observing if the model has generalized knowledge.</a:t>
            </a:r>
            <a:endParaRPr sz="1800"/>
          </a:p>
          <a:p>
            <a:pPr indent="0" lvl="0" marL="0" rtl="0" algn="l">
              <a:spcBef>
                <a:spcPts val="1000"/>
              </a:spcBef>
              <a:spcAft>
                <a:spcPts val="0"/>
              </a:spcAft>
              <a:buClr>
                <a:schemeClr val="dk1"/>
              </a:buClr>
              <a:buSzPts val="1100"/>
              <a:buFont typeface="Arial"/>
              <a:buNone/>
            </a:pPr>
            <a:r>
              <a:rPr i="1" lang="es" sz="1700"/>
              <a:t>I</a:t>
            </a:r>
            <a:r>
              <a:rPr i="1" lang="es" sz="1700"/>
              <a:t>mportant to notice that we perform cross-validation over the </a:t>
            </a:r>
            <a:r>
              <a:rPr i="1" lang="es" sz="1700" u="sng"/>
              <a:t>entire dataset</a:t>
            </a:r>
            <a:r>
              <a:rPr i="1" lang="es" sz="1700"/>
              <a:t>, but </a:t>
            </a:r>
            <a:r>
              <a:rPr b="1" i="1" lang="es" sz="1700"/>
              <a:t>the models are trained only with the training set</a:t>
            </a:r>
            <a:r>
              <a:rPr i="1" lang="es" sz="1700"/>
              <a:t>.</a:t>
            </a:r>
            <a:endParaRPr/>
          </a:p>
        </p:txBody>
      </p:sp>
      <p:sp>
        <p:nvSpPr>
          <p:cNvPr id="248" name="Google Shape;248;p29"/>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49" name="Google Shape;249;p29"/>
          <p:cNvPicPr preferRelativeResize="0"/>
          <p:nvPr/>
        </p:nvPicPr>
        <p:blipFill>
          <a:blip r:embed="rId4">
            <a:alphaModFix/>
          </a:blip>
          <a:stretch>
            <a:fillRect/>
          </a:stretch>
        </p:blipFill>
        <p:spPr>
          <a:xfrm>
            <a:off x="4216686" y="160750"/>
            <a:ext cx="952588" cy="624271"/>
          </a:xfrm>
          <a:prstGeom prst="rect">
            <a:avLst/>
          </a:prstGeom>
          <a:noFill/>
          <a:ln cap="flat" cmpd="sng" w="9525">
            <a:solidFill>
              <a:schemeClr val="dk1"/>
            </a:solidFill>
            <a:prstDash val="solid"/>
            <a:round/>
            <a:headEnd len="sm" w="sm" type="none"/>
            <a:tailEnd len="sm" w="sm" type="none"/>
          </a:ln>
        </p:spPr>
      </p:pic>
      <p:pic>
        <p:nvPicPr>
          <p:cNvPr id="250" name="Google Shape;250;p29"/>
          <p:cNvPicPr preferRelativeResize="0"/>
          <p:nvPr/>
        </p:nvPicPr>
        <p:blipFill>
          <a:blip r:embed="rId5">
            <a:alphaModFix/>
          </a:blip>
          <a:stretch>
            <a:fillRect/>
          </a:stretch>
        </p:blipFill>
        <p:spPr>
          <a:xfrm>
            <a:off x="3964500" y="321449"/>
            <a:ext cx="1040965" cy="682186"/>
          </a:xfrm>
          <a:prstGeom prst="rect">
            <a:avLst/>
          </a:prstGeom>
          <a:noFill/>
          <a:ln cap="flat" cmpd="sng" w="9525">
            <a:solidFill>
              <a:srgbClr val="000000"/>
            </a:solidFill>
            <a:prstDash val="solid"/>
            <a:round/>
            <a:headEnd len="sm" w="sm" type="none"/>
            <a:tailEnd len="sm" w="sm" type="none"/>
          </a:ln>
        </p:spPr>
      </p:pic>
      <p:pic>
        <p:nvPicPr>
          <p:cNvPr id="251" name="Google Shape;251;p29"/>
          <p:cNvPicPr preferRelativeResize="0"/>
          <p:nvPr/>
        </p:nvPicPr>
        <p:blipFill>
          <a:blip r:embed="rId6">
            <a:alphaModFix/>
          </a:blip>
          <a:stretch>
            <a:fillRect/>
          </a:stretch>
        </p:blipFill>
        <p:spPr>
          <a:xfrm>
            <a:off x="3744375" y="490948"/>
            <a:ext cx="1040970" cy="669651"/>
          </a:xfrm>
          <a:prstGeom prst="rect">
            <a:avLst/>
          </a:prstGeom>
          <a:noFill/>
          <a:ln cap="flat" cmpd="sng" w="9525">
            <a:solidFill>
              <a:schemeClr val="dk1"/>
            </a:solidFill>
            <a:prstDash val="solid"/>
            <a:round/>
            <a:headEnd len="sm" w="sm" type="none"/>
            <a:tailEnd len="sm" w="sm" type="none"/>
          </a:ln>
        </p:spPr>
      </p:pic>
      <p:sp>
        <p:nvSpPr>
          <p:cNvPr id="252" name="Google Shape;252;p29"/>
          <p:cNvSpPr txBox="1"/>
          <p:nvPr>
            <p:ph idx="1" type="body"/>
          </p:nvPr>
        </p:nvSpPr>
        <p:spPr>
          <a:xfrm>
            <a:off x="5579700" y="457925"/>
            <a:ext cx="3564300" cy="409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u="sng"/>
              <a:t>Pipeline with integrated cross-val</a:t>
            </a:r>
            <a:endParaRPr u="sng"/>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7</a:t>
            </a:r>
            <a:r>
              <a:rPr lang="es"/>
              <a:t>. Spatial Pyramids</a:t>
            </a:r>
            <a:endParaRPr/>
          </a:p>
        </p:txBody>
      </p:sp>
      <p:sp>
        <p:nvSpPr>
          <p:cNvPr id="258" name="Google Shape;258;p30"/>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a:t>Like we are </a:t>
            </a:r>
            <a:r>
              <a:rPr lang="es" sz="1800">
                <a:highlight>
                  <a:srgbClr val="FFFFFF"/>
                </a:highlight>
              </a:rPr>
              <a:t>using Visual Words histograms we </a:t>
            </a:r>
            <a:r>
              <a:rPr b="1" lang="es" sz="1800">
                <a:highlight>
                  <a:srgbClr val="FFFFFF"/>
                </a:highlight>
              </a:rPr>
              <a:t>lose the spatial information</a:t>
            </a:r>
            <a:r>
              <a:rPr lang="es" sz="1800">
                <a:highlight>
                  <a:srgbClr val="FFFFFF"/>
                </a:highlight>
              </a:rPr>
              <a:t> about the localization of each Visual word. In order to recover this info we can use </a:t>
            </a:r>
            <a:r>
              <a:rPr b="1" lang="es" sz="1800">
                <a:highlight>
                  <a:srgbClr val="FFFFFF"/>
                </a:highlight>
              </a:rPr>
              <a:t>'Spatial Pyramids'</a:t>
            </a:r>
            <a:r>
              <a:rPr lang="es" sz="1800">
                <a:highlight>
                  <a:srgbClr val="FFFFFF"/>
                </a:highlight>
              </a:rPr>
              <a:t>. We will crop the image in different parts and we will made visual word histograms of each part by separate. Finally we will concatenate all the histograms of each image to have more information about each image.</a:t>
            </a:r>
            <a:endParaRPr sz="1800"/>
          </a:p>
        </p:txBody>
      </p:sp>
      <p:sp>
        <p:nvSpPr>
          <p:cNvPr id="259" name="Google Shape;259;p30"/>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60" name="Google Shape;260;p30"/>
          <p:cNvPicPr preferRelativeResize="0"/>
          <p:nvPr/>
        </p:nvPicPr>
        <p:blipFill>
          <a:blip r:embed="rId3">
            <a:alphaModFix/>
          </a:blip>
          <a:stretch>
            <a:fillRect/>
          </a:stretch>
        </p:blipFill>
        <p:spPr>
          <a:xfrm>
            <a:off x="1416813" y="2778275"/>
            <a:ext cx="1226400" cy="1226400"/>
          </a:xfrm>
          <a:prstGeom prst="rect">
            <a:avLst/>
          </a:prstGeom>
          <a:noFill/>
          <a:ln>
            <a:noFill/>
          </a:ln>
        </p:spPr>
      </p:pic>
      <p:pic>
        <p:nvPicPr>
          <p:cNvPr id="261" name="Google Shape;261;p30"/>
          <p:cNvPicPr preferRelativeResize="0"/>
          <p:nvPr/>
        </p:nvPicPr>
        <p:blipFill>
          <a:blip r:embed="rId3">
            <a:alphaModFix/>
          </a:blip>
          <a:stretch>
            <a:fillRect/>
          </a:stretch>
        </p:blipFill>
        <p:spPr>
          <a:xfrm>
            <a:off x="3521137" y="2778275"/>
            <a:ext cx="1226400" cy="1226400"/>
          </a:xfrm>
          <a:prstGeom prst="rect">
            <a:avLst/>
          </a:prstGeom>
          <a:noFill/>
          <a:ln>
            <a:noFill/>
          </a:ln>
        </p:spPr>
      </p:pic>
      <p:cxnSp>
        <p:nvCxnSpPr>
          <p:cNvPr id="262" name="Google Shape;262;p30"/>
          <p:cNvCxnSpPr>
            <a:stCxn id="261" idx="0"/>
            <a:endCxn id="261" idx="2"/>
          </p:cNvCxnSpPr>
          <p:nvPr/>
        </p:nvCxnSpPr>
        <p:spPr>
          <a:xfrm>
            <a:off x="4134337" y="2778275"/>
            <a:ext cx="0" cy="1226400"/>
          </a:xfrm>
          <a:prstGeom prst="straightConnector1">
            <a:avLst/>
          </a:prstGeom>
          <a:noFill/>
          <a:ln cap="flat" cmpd="sng" w="28575">
            <a:solidFill>
              <a:srgbClr val="FF0000"/>
            </a:solidFill>
            <a:prstDash val="solid"/>
            <a:round/>
            <a:headEnd len="med" w="med" type="none"/>
            <a:tailEnd len="med" w="med" type="none"/>
          </a:ln>
        </p:spPr>
      </p:cxnSp>
      <p:cxnSp>
        <p:nvCxnSpPr>
          <p:cNvPr id="263" name="Google Shape;263;p30"/>
          <p:cNvCxnSpPr>
            <a:stCxn id="261" idx="1"/>
            <a:endCxn id="261" idx="3"/>
          </p:cNvCxnSpPr>
          <p:nvPr/>
        </p:nvCxnSpPr>
        <p:spPr>
          <a:xfrm>
            <a:off x="3521137" y="3391475"/>
            <a:ext cx="1226400" cy="0"/>
          </a:xfrm>
          <a:prstGeom prst="straightConnector1">
            <a:avLst/>
          </a:prstGeom>
          <a:noFill/>
          <a:ln cap="flat" cmpd="sng" w="28575">
            <a:solidFill>
              <a:srgbClr val="FF0000"/>
            </a:solidFill>
            <a:prstDash val="solid"/>
            <a:round/>
            <a:headEnd len="med" w="med" type="none"/>
            <a:tailEnd len="med" w="med" type="none"/>
          </a:ln>
        </p:spPr>
      </p:cxnSp>
      <p:pic>
        <p:nvPicPr>
          <p:cNvPr id="264" name="Google Shape;264;p30"/>
          <p:cNvPicPr preferRelativeResize="0"/>
          <p:nvPr/>
        </p:nvPicPr>
        <p:blipFill>
          <a:blip r:embed="rId4">
            <a:alphaModFix/>
          </a:blip>
          <a:stretch>
            <a:fillRect/>
          </a:stretch>
        </p:blipFill>
        <p:spPr>
          <a:xfrm>
            <a:off x="1095487" y="3104600"/>
            <a:ext cx="573750" cy="573750"/>
          </a:xfrm>
          <a:prstGeom prst="rect">
            <a:avLst/>
          </a:prstGeom>
          <a:noFill/>
          <a:ln>
            <a:noFill/>
          </a:ln>
        </p:spPr>
      </p:pic>
      <p:pic>
        <p:nvPicPr>
          <p:cNvPr id="265" name="Google Shape;265;p30"/>
          <p:cNvPicPr preferRelativeResize="0"/>
          <p:nvPr/>
        </p:nvPicPr>
        <p:blipFill>
          <a:blip r:embed="rId4">
            <a:alphaModFix/>
          </a:blip>
          <a:stretch>
            <a:fillRect/>
          </a:stretch>
        </p:blipFill>
        <p:spPr>
          <a:xfrm>
            <a:off x="4471187" y="3682325"/>
            <a:ext cx="573750" cy="573750"/>
          </a:xfrm>
          <a:prstGeom prst="rect">
            <a:avLst/>
          </a:prstGeom>
          <a:noFill/>
          <a:ln>
            <a:noFill/>
          </a:ln>
        </p:spPr>
      </p:pic>
      <p:pic>
        <p:nvPicPr>
          <p:cNvPr id="266" name="Google Shape;266;p30"/>
          <p:cNvPicPr preferRelativeResize="0"/>
          <p:nvPr/>
        </p:nvPicPr>
        <p:blipFill>
          <a:blip r:embed="rId4">
            <a:alphaModFix/>
          </a:blip>
          <a:stretch>
            <a:fillRect/>
          </a:stretch>
        </p:blipFill>
        <p:spPr>
          <a:xfrm>
            <a:off x="3153187" y="3682325"/>
            <a:ext cx="573750" cy="573750"/>
          </a:xfrm>
          <a:prstGeom prst="rect">
            <a:avLst/>
          </a:prstGeom>
          <a:noFill/>
          <a:ln>
            <a:noFill/>
          </a:ln>
        </p:spPr>
      </p:pic>
      <p:pic>
        <p:nvPicPr>
          <p:cNvPr id="267" name="Google Shape;267;p30"/>
          <p:cNvPicPr preferRelativeResize="0"/>
          <p:nvPr/>
        </p:nvPicPr>
        <p:blipFill>
          <a:blip r:embed="rId4">
            <a:alphaModFix/>
          </a:blip>
          <a:stretch>
            <a:fillRect/>
          </a:stretch>
        </p:blipFill>
        <p:spPr>
          <a:xfrm>
            <a:off x="3153187" y="2571750"/>
            <a:ext cx="573750" cy="573750"/>
          </a:xfrm>
          <a:prstGeom prst="rect">
            <a:avLst/>
          </a:prstGeom>
          <a:noFill/>
          <a:ln>
            <a:noFill/>
          </a:ln>
        </p:spPr>
      </p:pic>
      <p:pic>
        <p:nvPicPr>
          <p:cNvPr id="268" name="Google Shape;268;p30"/>
          <p:cNvPicPr preferRelativeResize="0"/>
          <p:nvPr/>
        </p:nvPicPr>
        <p:blipFill>
          <a:blip r:embed="rId4">
            <a:alphaModFix/>
          </a:blip>
          <a:stretch>
            <a:fillRect/>
          </a:stretch>
        </p:blipFill>
        <p:spPr>
          <a:xfrm>
            <a:off x="4471187" y="2571750"/>
            <a:ext cx="573750" cy="573750"/>
          </a:xfrm>
          <a:prstGeom prst="rect">
            <a:avLst/>
          </a:prstGeom>
          <a:noFill/>
          <a:ln>
            <a:noFill/>
          </a:ln>
        </p:spPr>
      </p:pic>
      <p:sp>
        <p:nvSpPr>
          <p:cNvPr id="269" name="Google Shape;269;p30"/>
          <p:cNvSpPr/>
          <p:nvPr/>
        </p:nvSpPr>
        <p:spPr>
          <a:xfrm>
            <a:off x="2825288" y="3246063"/>
            <a:ext cx="327900" cy="335700"/>
          </a:xfrm>
          <a:prstGeom prst="mathPlus">
            <a:avLst>
              <a:gd fmla="val 23520" name="adj1"/>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0"/>
          <p:cNvSpPr/>
          <p:nvPr/>
        </p:nvSpPr>
        <p:spPr>
          <a:xfrm>
            <a:off x="5115488" y="3261725"/>
            <a:ext cx="388500" cy="2595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1" name="Google Shape;271;p30"/>
          <p:cNvPicPr preferRelativeResize="0"/>
          <p:nvPr/>
        </p:nvPicPr>
        <p:blipFill>
          <a:blip r:embed="rId4">
            <a:alphaModFix/>
          </a:blip>
          <a:stretch>
            <a:fillRect/>
          </a:stretch>
        </p:blipFill>
        <p:spPr>
          <a:xfrm>
            <a:off x="5625462" y="3008025"/>
            <a:ext cx="573750" cy="573750"/>
          </a:xfrm>
          <a:prstGeom prst="rect">
            <a:avLst/>
          </a:prstGeom>
          <a:noFill/>
          <a:ln>
            <a:noFill/>
          </a:ln>
        </p:spPr>
      </p:pic>
      <p:pic>
        <p:nvPicPr>
          <p:cNvPr id="272" name="Google Shape;272;p30"/>
          <p:cNvPicPr preferRelativeResize="0"/>
          <p:nvPr/>
        </p:nvPicPr>
        <p:blipFill rotWithShape="1">
          <a:blip r:embed="rId4">
            <a:alphaModFix/>
          </a:blip>
          <a:srcRect b="0" l="19419" r="0" t="0"/>
          <a:stretch/>
        </p:blipFill>
        <p:spPr>
          <a:xfrm>
            <a:off x="6199213" y="3008025"/>
            <a:ext cx="462339" cy="573750"/>
          </a:xfrm>
          <a:prstGeom prst="rect">
            <a:avLst/>
          </a:prstGeom>
          <a:noFill/>
          <a:ln>
            <a:noFill/>
          </a:ln>
        </p:spPr>
      </p:pic>
      <p:pic>
        <p:nvPicPr>
          <p:cNvPr id="273" name="Google Shape;273;p30"/>
          <p:cNvPicPr preferRelativeResize="0"/>
          <p:nvPr/>
        </p:nvPicPr>
        <p:blipFill rotWithShape="1">
          <a:blip r:embed="rId4">
            <a:alphaModFix/>
          </a:blip>
          <a:srcRect b="0" l="19419" r="0" t="0"/>
          <a:stretch/>
        </p:blipFill>
        <p:spPr>
          <a:xfrm>
            <a:off x="6661563" y="3008025"/>
            <a:ext cx="462339" cy="573750"/>
          </a:xfrm>
          <a:prstGeom prst="rect">
            <a:avLst/>
          </a:prstGeom>
          <a:noFill/>
          <a:ln>
            <a:noFill/>
          </a:ln>
        </p:spPr>
      </p:pic>
      <p:pic>
        <p:nvPicPr>
          <p:cNvPr id="274" name="Google Shape;274;p30"/>
          <p:cNvPicPr preferRelativeResize="0"/>
          <p:nvPr/>
        </p:nvPicPr>
        <p:blipFill rotWithShape="1">
          <a:blip r:embed="rId4">
            <a:alphaModFix/>
          </a:blip>
          <a:srcRect b="0" l="19419" r="0" t="0"/>
          <a:stretch/>
        </p:blipFill>
        <p:spPr>
          <a:xfrm>
            <a:off x="7586263" y="3008025"/>
            <a:ext cx="462339" cy="573750"/>
          </a:xfrm>
          <a:prstGeom prst="rect">
            <a:avLst/>
          </a:prstGeom>
          <a:noFill/>
          <a:ln>
            <a:noFill/>
          </a:ln>
        </p:spPr>
      </p:pic>
      <p:pic>
        <p:nvPicPr>
          <p:cNvPr id="275" name="Google Shape;275;p30"/>
          <p:cNvPicPr preferRelativeResize="0"/>
          <p:nvPr/>
        </p:nvPicPr>
        <p:blipFill rotWithShape="1">
          <a:blip r:embed="rId4">
            <a:alphaModFix/>
          </a:blip>
          <a:srcRect b="0" l="19419" r="0" t="0"/>
          <a:stretch/>
        </p:blipFill>
        <p:spPr>
          <a:xfrm>
            <a:off x="7123913" y="3008025"/>
            <a:ext cx="462339" cy="57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7. Spatial Pyramids</a:t>
            </a:r>
            <a:endParaRPr/>
          </a:p>
        </p:txBody>
      </p:sp>
      <p:sp>
        <p:nvSpPr>
          <p:cNvPr id="281" name="Google Shape;281;p31"/>
          <p:cNvSpPr txBox="1"/>
          <p:nvPr>
            <p:ph idx="1" type="body"/>
          </p:nvPr>
        </p:nvSpPr>
        <p:spPr>
          <a:xfrm>
            <a:off x="330200" y="781050"/>
            <a:ext cx="8483700" cy="398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800"/>
              <a:t>We apply this method at different levels, being the level 1 only an unique histogram and t</a:t>
            </a:r>
            <a:r>
              <a:rPr lang="es" sz="1800"/>
              <a:t>he level 4, 85 different concatenated histograms:</a:t>
            </a:r>
            <a:endParaRPr sz="1800"/>
          </a:p>
        </p:txBody>
      </p:sp>
      <p:sp>
        <p:nvSpPr>
          <p:cNvPr id="282" name="Google Shape;282;p31"/>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283" name="Google Shape;283;p31"/>
          <p:cNvPicPr preferRelativeResize="0"/>
          <p:nvPr/>
        </p:nvPicPr>
        <p:blipFill>
          <a:blip r:embed="rId3">
            <a:alphaModFix/>
          </a:blip>
          <a:stretch>
            <a:fillRect/>
          </a:stretch>
        </p:blipFill>
        <p:spPr>
          <a:xfrm>
            <a:off x="330200" y="1590250"/>
            <a:ext cx="5347473" cy="2934300"/>
          </a:xfrm>
          <a:prstGeom prst="rect">
            <a:avLst/>
          </a:prstGeom>
          <a:noFill/>
          <a:ln>
            <a:noFill/>
          </a:ln>
        </p:spPr>
      </p:pic>
      <p:sp>
        <p:nvSpPr>
          <p:cNvPr id="284" name="Google Shape;284;p31"/>
          <p:cNvSpPr txBox="1"/>
          <p:nvPr/>
        </p:nvSpPr>
        <p:spPr>
          <a:xfrm>
            <a:off x="5994600" y="1711450"/>
            <a:ext cx="2819100" cy="26919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highlight>
                  <a:srgbClr val="FFFFFF"/>
                </a:highlight>
              </a:rPr>
              <a:t>Surprisingly, the best results are obtained at level 1 where there is no zoning of the image. It could be that in our dataset the visual words are not always located in the same areas of the image and this method only introduces distortion.</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Index</a:t>
            </a:r>
            <a:endParaRPr/>
          </a:p>
        </p:txBody>
      </p:sp>
      <p:sp>
        <p:nvSpPr>
          <p:cNvPr id="91" name="Google Shape;91;p14"/>
          <p:cNvSpPr txBox="1"/>
          <p:nvPr>
            <p:ph idx="1" type="body"/>
          </p:nvPr>
        </p:nvSpPr>
        <p:spPr>
          <a:xfrm>
            <a:off x="330200" y="645600"/>
            <a:ext cx="8483700" cy="4269300"/>
          </a:xfrm>
          <a:prstGeom prst="rect">
            <a:avLst/>
          </a:prstGeom>
        </p:spPr>
        <p:txBody>
          <a:bodyPr anchorCtr="0" anchor="t" bIns="45700" lIns="91425" spcFirstLastPara="1" rIns="91425" wrap="square" tIns="45700">
            <a:noAutofit/>
          </a:bodyPr>
          <a:lstStyle/>
          <a:p>
            <a:pPr indent="-339725" lvl="0" marL="457200" rtl="0" algn="l">
              <a:lnSpc>
                <a:spcPct val="115000"/>
              </a:lnSpc>
              <a:spcBef>
                <a:spcPts val="1300"/>
              </a:spcBef>
              <a:spcAft>
                <a:spcPts val="0"/>
              </a:spcAft>
              <a:buSzPts val="1750"/>
              <a:buAutoNum type="arabicPeriod"/>
            </a:pPr>
            <a:r>
              <a:rPr lang="es" sz="1750"/>
              <a:t>Local Feature Descriptors</a:t>
            </a:r>
            <a:endParaRPr sz="1750"/>
          </a:p>
          <a:p>
            <a:pPr indent="-339725" lvl="0" marL="457200" rtl="0" algn="l">
              <a:lnSpc>
                <a:spcPct val="115000"/>
              </a:lnSpc>
              <a:spcBef>
                <a:spcPts val="0"/>
              </a:spcBef>
              <a:spcAft>
                <a:spcPts val="0"/>
              </a:spcAft>
              <a:buSzPts val="1750"/>
              <a:buAutoNum type="arabicPeriod"/>
            </a:pPr>
            <a:r>
              <a:rPr lang="es" sz="1750"/>
              <a:t>Dense SIFT</a:t>
            </a:r>
            <a:endParaRPr sz="1750"/>
          </a:p>
          <a:p>
            <a:pPr indent="-339725" lvl="0" marL="457200" rtl="0" algn="l">
              <a:lnSpc>
                <a:spcPct val="115000"/>
              </a:lnSpc>
              <a:spcBef>
                <a:spcPts val="0"/>
              </a:spcBef>
              <a:spcAft>
                <a:spcPts val="0"/>
              </a:spcAft>
              <a:buSzPts val="1750"/>
              <a:buAutoNum type="arabicPeriod"/>
            </a:pPr>
            <a:r>
              <a:rPr lang="es" sz="1750"/>
              <a:t>Clustering</a:t>
            </a:r>
            <a:endParaRPr sz="1750"/>
          </a:p>
          <a:p>
            <a:pPr indent="-339725" lvl="0" marL="457200" rtl="0" algn="l">
              <a:lnSpc>
                <a:spcPct val="115000"/>
              </a:lnSpc>
              <a:spcBef>
                <a:spcPts val="0"/>
              </a:spcBef>
              <a:spcAft>
                <a:spcPts val="0"/>
              </a:spcAft>
              <a:buSzPts val="1750"/>
              <a:buAutoNum type="arabicPeriod"/>
            </a:pPr>
            <a:r>
              <a:rPr lang="es" sz="1750"/>
              <a:t>Classification (k-NN &amp; SVM)</a:t>
            </a:r>
            <a:endParaRPr sz="1750"/>
          </a:p>
          <a:p>
            <a:pPr indent="-339725" lvl="0" marL="457200" rtl="0" algn="l">
              <a:lnSpc>
                <a:spcPct val="115000"/>
              </a:lnSpc>
              <a:spcBef>
                <a:spcPts val="0"/>
              </a:spcBef>
              <a:spcAft>
                <a:spcPts val="0"/>
              </a:spcAft>
              <a:buSzPts val="1750"/>
              <a:buAutoNum type="arabicPeriod"/>
            </a:pPr>
            <a:r>
              <a:rPr lang="es" sz="1750"/>
              <a:t>Dimensionality Reduction (PCA &amp; LDA)</a:t>
            </a:r>
            <a:endParaRPr sz="1750"/>
          </a:p>
          <a:p>
            <a:pPr indent="-339725" lvl="0" marL="457200" rtl="0" algn="l">
              <a:lnSpc>
                <a:spcPct val="115000"/>
              </a:lnSpc>
              <a:spcBef>
                <a:spcPts val="0"/>
              </a:spcBef>
              <a:spcAft>
                <a:spcPts val="0"/>
              </a:spcAft>
              <a:buSzPts val="1750"/>
              <a:buAutoNum type="arabicPeriod"/>
            </a:pPr>
            <a:r>
              <a:rPr lang="es" sz="1750"/>
              <a:t>Cross-validation</a:t>
            </a:r>
            <a:endParaRPr sz="1750"/>
          </a:p>
          <a:p>
            <a:pPr indent="-339725" lvl="0" marL="457200" rtl="0" algn="l">
              <a:lnSpc>
                <a:spcPct val="115000"/>
              </a:lnSpc>
              <a:spcBef>
                <a:spcPts val="0"/>
              </a:spcBef>
              <a:spcAft>
                <a:spcPts val="0"/>
              </a:spcAft>
              <a:buSzPts val="1750"/>
              <a:buAutoNum type="arabicPeriod"/>
            </a:pPr>
            <a:r>
              <a:rPr lang="es" sz="1750"/>
              <a:t>Spatial Pyramids (up to 4 levels)</a:t>
            </a:r>
            <a:endParaRPr sz="1750"/>
          </a:p>
          <a:p>
            <a:pPr indent="-339725" lvl="0" marL="457200" rtl="0" algn="l">
              <a:lnSpc>
                <a:spcPct val="115000"/>
              </a:lnSpc>
              <a:spcBef>
                <a:spcPts val="0"/>
              </a:spcBef>
              <a:spcAft>
                <a:spcPts val="0"/>
              </a:spcAft>
              <a:buSzPts val="1750"/>
              <a:buAutoNum type="arabicPeriod"/>
            </a:pPr>
            <a:r>
              <a:rPr lang="es" sz="1750"/>
              <a:t>ROC Curve</a:t>
            </a:r>
            <a:endParaRPr sz="1750"/>
          </a:p>
          <a:p>
            <a:pPr indent="-339725" lvl="0" marL="457200" rtl="0" algn="l">
              <a:lnSpc>
                <a:spcPct val="115000"/>
              </a:lnSpc>
              <a:spcBef>
                <a:spcPts val="0"/>
              </a:spcBef>
              <a:spcAft>
                <a:spcPts val="0"/>
              </a:spcAft>
              <a:buSzPts val="1750"/>
              <a:buAutoNum type="arabicPeriod"/>
            </a:pPr>
            <a:r>
              <a:rPr lang="es" sz="1750"/>
              <a:t>Precision-Recall Curve</a:t>
            </a:r>
            <a:endParaRPr sz="1750"/>
          </a:p>
          <a:p>
            <a:pPr indent="-339725" lvl="0" marL="457200" rtl="0" algn="l">
              <a:lnSpc>
                <a:spcPct val="115000"/>
              </a:lnSpc>
              <a:spcBef>
                <a:spcPts val="0"/>
              </a:spcBef>
              <a:spcAft>
                <a:spcPts val="0"/>
              </a:spcAft>
              <a:buSzPts val="1750"/>
              <a:buAutoNum type="arabicPeriod"/>
            </a:pPr>
            <a:r>
              <a:rPr lang="es" sz="1750"/>
              <a:t>Fisher Vectors (Optional)</a:t>
            </a:r>
            <a:endParaRPr sz="1750"/>
          </a:p>
          <a:p>
            <a:pPr indent="-339725" lvl="0" marL="457200" rtl="0" algn="l">
              <a:lnSpc>
                <a:spcPct val="115000"/>
              </a:lnSpc>
              <a:spcBef>
                <a:spcPts val="0"/>
              </a:spcBef>
              <a:spcAft>
                <a:spcPts val="0"/>
              </a:spcAft>
              <a:buSzPts val="1750"/>
              <a:buAutoNum type="arabicPeriod"/>
            </a:pPr>
            <a:r>
              <a:rPr lang="es" sz="1750"/>
              <a:t>Results Visualization</a:t>
            </a:r>
            <a:endParaRPr sz="1750"/>
          </a:p>
          <a:p>
            <a:pPr indent="-339725" lvl="0" marL="457200" rtl="0" algn="l">
              <a:lnSpc>
                <a:spcPct val="115000"/>
              </a:lnSpc>
              <a:spcBef>
                <a:spcPts val="0"/>
              </a:spcBef>
              <a:spcAft>
                <a:spcPts val="0"/>
              </a:spcAft>
              <a:buSzPts val="1750"/>
              <a:buAutoNum type="arabicPeriod"/>
            </a:pPr>
            <a:r>
              <a:rPr lang="es" sz="1750"/>
              <a:t>Conclusions</a:t>
            </a:r>
            <a:endParaRPr sz="1750"/>
          </a:p>
        </p:txBody>
      </p:sp>
      <p:sp>
        <p:nvSpPr>
          <p:cNvPr id="92" name="Google Shape;92;p14"/>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8</a:t>
            </a:r>
            <a:r>
              <a:rPr lang="es"/>
              <a:t>. ROC Curve</a:t>
            </a:r>
            <a:endParaRPr/>
          </a:p>
        </p:txBody>
      </p:sp>
      <p:sp>
        <p:nvSpPr>
          <p:cNvPr id="290" name="Google Shape;290;p32"/>
          <p:cNvSpPr txBox="1"/>
          <p:nvPr>
            <p:ph idx="1" type="body"/>
          </p:nvPr>
        </p:nvSpPr>
        <p:spPr>
          <a:xfrm>
            <a:off x="330200" y="745575"/>
            <a:ext cx="4446000" cy="1241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700"/>
              <a:t>With the Area Under the Curve (AUC) metric we see that it has `some` difficulties with the opencountry label, but overall it is a good classifier.</a:t>
            </a:r>
            <a:endParaRPr sz="1700"/>
          </a:p>
        </p:txBody>
      </p:sp>
      <p:sp>
        <p:nvSpPr>
          <p:cNvPr id="291" name="Google Shape;291;p32"/>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292" name="Google Shape;292;p32"/>
          <p:cNvPicPr preferRelativeResize="0"/>
          <p:nvPr/>
        </p:nvPicPr>
        <p:blipFill>
          <a:blip r:embed="rId3">
            <a:alphaModFix/>
          </a:blip>
          <a:stretch>
            <a:fillRect/>
          </a:stretch>
        </p:blipFill>
        <p:spPr>
          <a:xfrm>
            <a:off x="3180699" y="1986973"/>
            <a:ext cx="1497475" cy="2144125"/>
          </a:xfrm>
          <a:prstGeom prst="rect">
            <a:avLst/>
          </a:prstGeom>
          <a:noFill/>
          <a:ln cap="flat" cmpd="sng" w="9525">
            <a:solidFill>
              <a:schemeClr val="dk1"/>
            </a:solidFill>
            <a:prstDash val="solid"/>
            <a:round/>
            <a:headEnd len="sm" w="sm" type="none"/>
            <a:tailEnd len="sm" w="sm" type="none"/>
          </a:ln>
        </p:spPr>
      </p:pic>
      <p:pic>
        <p:nvPicPr>
          <p:cNvPr id="293" name="Google Shape;293;p32"/>
          <p:cNvPicPr preferRelativeResize="0"/>
          <p:nvPr/>
        </p:nvPicPr>
        <p:blipFill>
          <a:blip r:embed="rId4">
            <a:alphaModFix/>
          </a:blip>
          <a:stretch>
            <a:fillRect/>
          </a:stretch>
        </p:blipFill>
        <p:spPr>
          <a:xfrm>
            <a:off x="4776125" y="551325"/>
            <a:ext cx="4283923" cy="4277848"/>
          </a:xfrm>
          <a:prstGeom prst="rect">
            <a:avLst/>
          </a:prstGeom>
          <a:noFill/>
          <a:ln>
            <a:noFill/>
          </a:ln>
        </p:spPr>
      </p:pic>
      <p:sp>
        <p:nvSpPr>
          <p:cNvPr id="294" name="Google Shape;294;p32"/>
          <p:cNvSpPr txBox="1"/>
          <p:nvPr>
            <p:ph idx="1" type="body"/>
          </p:nvPr>
        </p:nvSpPr>
        <p:spPr>
          <a:xfrm>
            <a:off x="330200" y="1986975"/>
            <a:ext cx="2752500" cy="2310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Because the curve is close to the top-left, indicates that we have a low FPR and a high TPR which is ideal for a classifier that can effectively separate each class form the others.</a:t>
            </a:r>
            <a:endParaRPr sz="1600"/>
          </a:p>
          <a:p>
            <a:pPr indent="0" lvl="0" marL="0" rtl="0" algn="l">
              <a:spcBef>
                <a:spcPts val="1000"/>
              </a:spcBef>
              <a:spcAft>
                <a:spcPts val="0"/>
              </a:spcAft>
              <a:buNone/>
            </a:pPr>
            <a:r>
              <a:rPr lang="es" sz="1700"/>
              <a:t>Good balance between sensitivity and specificity.</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9</a:t>
            </a:r>
            <a:r>
              <a:rPr lang="es"/>
              <a:t>. </a:t>
            </a:r>
            <a:r>
              <a:rPr lang="es">
                <a:solidFill>
                  <a:schemeClr val="accent2"/>
                </a:solidFill>
              </a:rPr>
              <a:t>Precision-Recall Curve</a:t>
            </a:r>
            <a:endParaRPr/>
          </a:p>
        </p:txBody>
      </p:sp>
      <p:sp>
        <p:nvSpPr>
          <p:cNvPr id="300" name="Google Shape;300;p33"/>
          <p:cNvSpPr txBox="1"/>
          <p:nvPr>
            <p:ph idx="1" type="body"/>
          </p:nvPr>
        </p:nvSpPr>
        <p:spPr>
          <a:xfrm>
            <a:off x="330200" y="704850"/>
            <a:ext cx="4118700" cy="13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By the Average Precsion (AP) we can see that the system is having difficulties with the Opencountry test label. We think the classifier is having problems with it because it is a rather general label, hard to distilish.</a:t>
            </a:r>
            <a:endParaRPr sz="1400"/>
          </a:p>
          <a:p>
            <a:pPr indent="0" lvl="0" marL="0" rtl="0" algn="l">
              <a:spcBef>
                <a:spcPts val="360"/>
              </a:spcBef>
              <a:spcAft>
                <a:spcPts val="0"/>
              </a:spcAft>
              <a:buNone/>
            </a:pPr>
            <a:r>
              <a:t/>
            </a:r>
            <a:endParaRPr sz="1400"/>
          </a:p>
        </p:txBody>
      </p:sp>
      <p:sp>
        <p:nvSpPr>
          <p:cNvPr id="301" name="Google Shape;301;p33"/>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
        <p:nvSpPr>
          <p:cNvPr id="302" name="Google Shape;302;p33"/>
          <p:cNvSpPr txBox="1"/>
          <p:nvPr>
            <p:ph idx="1" type="body"/>
          </p:nvPr>
        </p:nvSpPr>
        <p:spPr>
          <a:xfrm>
            <a:off x="330200" y="1925100"/>
            <a:ext cx="2659200" cy="2310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The contrast between the high ROC AUC and the relatively lower AP for the 'Opencountry' class implies that our model can effectively </a:t>
            </a:r>
            <a:r>
              <a:rPr lang="es" sz="1400"/>
              <a:t>distinguish</a:t>
            </a:r>
            <a:r>
              <a:rPr lang="es" sz="1400"/>
              <a:t> ‘Opencountry’ from the others </a:t>
            </a:r>
            <a:r>
              <a:rPr b="1" i="1" lang="es" sz="1400"/>
              <a:t>(positive vs rest </a:t>
            </a:r>
            <a:r>
              <a:rPr b="1" i="1" lang="es" sz="1400"/>
              <a:t>negative</a:t>
            </a:r>
            <a:r>
              <a:rPr b="1" i="1" lang="es" sz="1400"/>
              <a:t>) </a:t>
            </a:r>
            <a:r>
              <a:rPr lang="es" sz="1400"/>
              <a:t>but is </a:t>
            </a:r>
            <a:r>
              <a:rPr lang="es" sz="1400" u="sng"/>
              <a:t>somewhat failing</a:t>
            </a:r>
            <a:r>
              <a:rPr lang="es" sz="1400"/>
              <a:t> to deliver precise results </a:t>
            </a:r>
            <a:r>
              <a:rPr b="1" i="1" lang="es" sz="1400"/>
              <a:t>(presence of false positives)</a:t>
            </a:r>
            <a:r>
              <a:rPr lang="es" sz="1400"/>
              <a:t>.</a:t>
            </a:r>
            <a:endParaRPr sz="1400"/>
          </a:p>
        </p:txBody>
      </p:sp>
      <p:pic>
        <p:nvPicPr>
          <p:cNvPr id="303" name="Google Shape;303;p33"/>
          <p:cNvPicPr preferRelativeResize="0"/>
          <p:nvPr/>
        </p:nvPicPr>
        <p:blipFill>
          <a:blip r:embed="rId3">
            <a:alphaModFix/>
          </a:blip>
          <a:stretch>
            <a:fillRect/>
          </a:stretch>
        </p:blipFill>
        <p:spPr>
          <a:xfrm>
            <a:off x="5029609" y="264450"/>
            <a:ext cx="4053990" cy="4048251"/>
          </a:xfrm>
          <a:prstGeom prst="rect">
            <a:avLst/>
          </a:prstGeom>
          <a:noFill/>
          <a:ln>
            <a:noFill/>
          </a:ln>
        </p:spPr>
      </p:pic>
      <p:pic>
        <p:nvPicPr>
          <p:cNvPr id="304" name="Google Shape;304;p33"/>
          <p:cNvPicPr preferRelativeResize="0"/>
          <p:nvPr/>
        </p:nvPicPr>
        <p:blipFill>
          <a:blip r:embed="rId4">
            <a:alphaModFix/>
          </a:blip>
          <a:stretch>
            <a:fillRect/>
          </a:stretch>
        </p:blipFill>
        <p:spPr>
          <a:xfrm>
            <a:off x="3291926" y="1925100"/>
            <a:ext cx="1555075" cy="2168751"/>
          </a:xfrm>
          <a:prstGeom prst="rect">
            <a:avLst/>
          </a:prstGeom>
          <a:noFill/>
          <a:ln cap="flat" cmpd="sng" w="9525">
            <a:solidFill>
              <a:schemeClr val="dk1"/>
            </a:solidFill>
            <a:prstDash val="solid"/>
            <a:round/>
            <a:headEnd len="sm" w="sm" type="none"/>
            <a:tailEnd len="sm" w="sm" type="none"/>
          </a:ln>
        </p:spPr>
      </p:pic>
      <p:sp>
        <p:nvSpPr>
          <p:cNvPr id="305" name="Google Shape;305;p33"/>
          <p:cNvSpPr txBox="1"/>
          <p:nvPr>
            <p:ph idx="1" type="body"/>
          </p:nvPr>
        </p:nvSpPr>
        <p:spPr>
          <a:xfrm>
            <a:off x="358500" y="4236500"/>
            <a:ext cx="8427000" cy="1342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To sum up, ROC AUC &gt; Prec-Recall, hence, there is </a:t>
            </a:r>
            <a:r>
              <a:rPr b="1" lang="es" sz="1400" u="sng"/>
              <a:t>more room for improvement</a:t>
            </a:r>
            <a:r>
              <a:rPr lang="es" sz="1400"/>
              <a:t> in the precision of our model rather than in the ROC.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10</a:t>
            </a:r>
            <a:r>
              <a:rPr lang="es"/>
              <a:t>. Fisher Vectors (Optional)</a:t>
            </a:r>
            <a:endParaRPr/>
          </a:p>
        </p:txBody>
      </p:sp>
      <p:sp>
        <p:nvSpPr>
          <p:cNvPr id="311" name="Google Shape;311;p34"/>
          <p:cNvSpPr txBox="1"/>
          <p:nvPr>
            <p:ph idx="1" type="body"/>
          </p:nvPr>
        </p:nvSpPr>
        <p:spPr>
          <a:xfrm>
            <a:off x="231500" y="684450"/>
            <a:ext cx="4559700" cy="3603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400"/>
              <a:t>Fisher Vectors [3, 4] extend the Bag of Visual Words (BoVW) model by capturing more information about the distribution of the local descriptors, with the help of a Gaussian Mixture Model (GMM).</a:t>
            </a:r>
            <a:br>
              <a:rPr lang="es" sz="1700"/>
            </a:br>
            <a:endParaRPr sz="200"/>
          </a:p>
          <a:p>
            <a:pPr indent="-298450" lvl="0" marL="457200" rtl="0" algn="l">
              <a:spcBef>
                <a:spcPts val="1000"/>
              </a:spcBef>
              <a:spcAft>
                <a:spcPts val="0"/>
              </a:spcAft>
              <a:buSzPts val="1100"/>
              <a:buAutoNum type="arabicPeriod"/>
            </a:pPr>
            <a:r>
              <a:rPr i="1" lang="es" sz="1100"/>
              <a:t>Extract local desc. (Dense SIFT)</a:t>
            </a:r>
            <a:endParaRPr i="1" sz="1100"/>
          </a:p>
          <a:p>
            <a:pPr indent="-298450" lvl="0" marL="457200" rtl="0" algn="l">
              <a:spcBef>
                <a:spcPts val="0"/>
              </a:spcBef>
              <a:spcAft>
                <a:spcPts val="0"/>
              </a:spcAft>
              <a:buSzPts val="1100"/>
              <a:buAutoNum type="arabicPeriod"/>
            </a:pPr>
            <a:r>
              <a:rPr i="1" lang="es" sz="1100"/>
              <a:t>Fit a GMM model</a:t>
            </a:r>
            <a:endParaRPr i="1" sz="1100"/>
          </a:p>
          <a:p>
            <a:pPr indent="-298450" lvl="0" marL="457200" rtl="0" algn="l">
              <a:spcBef>
                <a:spcPts val="0"/>
              </a:spcBef>
              <a:spcAft>
                <a:spcPts val="0"/>
              </a:spcAft>
              <a:buSzPts val="1100"/>
              <a:buAutoNum type="arabicPeriod"/>
            </a:pPr>
            <a:r>
              <a:rPr i="1" lang="es" sz="1100"/>
              <a:t>Fisher Vectors</a:t>
            </a:r>
            <a:endParaRPr i="1" sz="1100"/>
          </a:p>
          <a:p>
            <a:pPr indent="-298450" lvl="0" marL="457200" rtl="0" algn="l">
              <a:spcBef>
                <a:spcPts val="0"/>
              </a:spcBef>
              <a:spcAft>
                <a:spcPts val="0"/>
              </a:spcAft>
              <a:buSzPts val="1100"/>
              <a:buAutoNum type="arabicPeriod"/>
            </a:pPr>
            <a:r>
              <a:rPr i="1" lang="es" sz="1100"/>
              <a:t>Normalization (optional)</a:t>
            </a:r>
            <a:endParaRPr i="1" sz="1100"/>
          </a:p>
          <a:p>
            <a:pPr indent="-298450" lvl="0" marL="457200" rtl="0" algn="l">
              <a:spcBef>
                <a:spcPts val="0"/>
              </a:spcBef>
              <a:spcAft>
                <a:spcPts val="0"/>
              </a:spcAft>
              <a:buSzPts val="1100"/>
              <a:buAutoNum type="arabicPeriod"/>
            </a:pPr>
            <a:r>
              <a:rPr i="1" lang="es" sz="1100"/>
              <a:t>SVM classific</a:t>
            </a:r>
            <a:r>
              <a:rPr i="1" lang="es" sz="1100"/>
              <a:t>ation pipeline</a:t>
            </a:r>
            <a:endParaRPr i="1" sz="1100"/>
          </a:p>
          <a:p>
            <a:pPr indent="0" lvl="0" marL="457200" rtl="0" algn="l">
              <a:spcBef>
                <a:spcPts val="360"/>
              </a:spcBef>
              <a:spcAft>
                <a:spcPts val="0"/>
              </a:spcAft>
              <a:buNone/>
            </a:pPr>
            <a:r>
              <a:t/>
            </a:r>
            <a:endParaRPr i="1" sz="700"/>
          </a:p>
          <a:p>
            <a:pPr indent="0" lvl="0" marL="0" rtl="0" algn="l">
              <a:spcBef>
                <a:spcPts val="360"/>
              </a:spcBef>
              <a:spcAft>
                <a:spcPts val="0"/>
              </a:spcAft>
              <a:buNone/>
            </a:pPr>
            <a:r>
              <a:rPr lang="es" sz="1400"/>
              <a:t>We avoid the Bag of Visual Words pipeline because Fisher Vectors themselves are good feature encoding representations.</a:t>
            </a:r>
            <a:endParaRPr sz="1400"/>
          </a:p>
          <a:p>
            <a:pPr indent="0" lvl="0" marL="0" rtl="0" algn="l">
              <a:spcBef>
                <a:spcPts val="360"/>
              </a:spcBef>
              <a:spcAft>
                <a:spcPts val="0"/>
              </a:spcAft>
              <a:buNone/>
            </a:pPr>
            <a:r>
              <a:t/>
            </a:r>
            <a:endParaRPr i="1" sz="1400"/>
          </a:p>
        </p:txBody>
      </p:sp>
      <p:sp>
        <p:nvSpPr>
          <p:cNvPr id="312" name="Google Shape;312;p34"/>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
        <p:nvSpPr>
          <p:cNvPr id="313" name="Google Shape;313;p34"/>
          <p:cNvSpPr txBox="1"/>
          <p:nvPr/>
        </p:nvSpPr>
        <p:spPr>
          <a:xfrm>
            <a:off x="223200" y="4141700"/>
            <a:ext cx="8850000" cy="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529"/>
                </a:solidFill>
                <a:highlight>
                  <a:srgbClr val="FFFFFF"/>
                </a:highlight>
              </a:rPr>
              <a:t>[3] </a:t>
            </a:r>
            <a:r>
              <a:rPr lang="es" sz="1200">
                <a:solidFill>
                  <a:srgbClr val="212529"/>
                </a:solidFill>
                <a:highlight>
                  <a:srgbClr val="FFFFFF"/>
                </a:highlight>
              </a:rPr>
              <a:t>Sanchez, J., Perronnin, F., Mensink, T., &amp; Verbeek, J. (2013). Image Classification with the Fisher Vector: Theory and Practice</a:t>
            </a:r>
            <a:r>
              <a:rPr i="1" lang="es" sz="1200">
                <a:solidFill>
                  <a:srgbClr val="212529"/>
                </a:solidFill>
                <a:highlight>
                  <a:srgbClr val="FFFFFF"/>
                </a:highlight>
              </a:rPr>
              <a:t>. International Journal of Computer Vision, 105(3), 222-245.</a:t>
            </a:r>
            <a:endParaRPr i="1" sz="1200">
              <a:solidFill>
                <a:srgbClr val="212529"/>
              </a:solidFill>
              <a:highlight>
                <a:srgbClr val="FFFFFF"/>
              </a:highlight>
            </a:endParaRPr>
          </a:p>
          <a:p>
            <a:pPr indent="0" lvl="0" marL="0" rtl="0" algn="l">
              <a:spcBef>
                <a:spcPts val="0"/>
              </a:spcBef>
              <a:spcAft>
                <a:spcPts val="0"/>
              </a:spcAft>
              <a:buNone/>
            </a:pPr>
            <a:r>
              <a:rPr lang="es" sz="1200">
                <a:solidFill>
                  <a:srgbClr val="212529"/>
                </a:solidFill>
                <a:highlight>
                  <a:srgbClr val="FFFFFF"/>
                </a:highlight>
              </a:rPr>
              <a:t>[4] Code based on Fisher Vectors python script from Dan Oneață: </a:t>
            </a:r>
            <a:r>
              <a:rPr lang="es" sz="1200" u="sng">
                <a:solidFill>
                  <a:schemeClr val="accent2"/>
                </a:solidFill>
                <a:highlight>
                  <a:srgbClr val="FFFFFF"/>
                </a:highlight>
                <a:hlinkClick r:id="rId3">
                  <a:extLst>
                    <a:ext uri="{A12FA001-AC4F-418D-AE19-62706E023703}">
                      <ahyp:hlinkClr val="tx"/>
                    </a:ext>
                  </a:extLst>
                </a:hlinkClick>
              </a:rPr>
              <a:t>https://gist.github.com/danoneata/9927923/</a:t>
            </a:r>
            <a:endParaRPr sz="1200">
              <a:solidFill>
                <a:schemeClr val="accent2"/>
              </a:solidFill>
              <a:highlight>
                <a:srgbClr val="FFFFFF"/>
              </a:highlight>
            </a:endParaRPr>
          </a:p>
          <a:p>
            <a:pPr indent="0" lvl="0" marL="0" rtl="0" algn="l">
              <a:spcBef>
                <a:spcPts val="0"/>
              </a:spcBef>
              <a:spcAft>
                <a:spcPts val="0"/>
              </a:spcAft>
              <a:buNone/>
            </a:pPr>
            <a:r>
              <a:t/>
            </a:r>
            <a:endParaRPr sz="1200">
              <a:solidFill>
                <a:srgbClr val="212529"/>
              </a:solidFill>
              <a:highlight>
                <a:srgbClr val="FFFFFF"/>
              </a:highlight>
            </a:endParaRPr>
          </a:p>
        </p:txBody>
      </p:sp>
      <p:pic>
        <p:nvPicPr>
          <p:cNvPr id="314" name="Google Shape;314;p34"/>
          <p:cNvPicPr preferRelativeResize="0"/>
          <p:nvPr/>
        </p:nvPicPr>
        <p:blipFill>
          <a:blip r:embed="rId4">
            <a:alphaModFix/>
          </a:blip>
          <a:stretch>
            <a:fillRect/>
          </a:stretch>
        </p:blipFill>
        <p:spPr>
          <a:xfrm>
            <a:off x="4856175" y="805224"/>
            <a:ext cx="3870649" cy="2648000"/>
          </a:xfrm>
          <a:prstGeom prst="rect">
            <a:avLst/>
          </a:prstGeom>
          <a:noFill/>
          <a:ln>
            <a:noFill/>
          </a:ln>
        </p:spPr>
      </p:pic>
      <p:sp>
        <p:nvSpPr>
          <p:cNvPr id="315" name="Google Shape;315;p34"/>
          <p:cNvSpPr txBox="1"/>
          <p:nvPr/>
        </p:nvSpPr>
        <p:spPr>
          <a:xfrm>
            <a:off x="231500" y="3513075"/>
            <a:ext cx="8552100" cy="7344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s">
                <a:solidFill>
                  <a:schemeClr val="dk1"/>
                </a:solidFill>
              </a:rPr>
              <a:t>* </a:t>
            </a:r>
            <a:r>
              <a:rPr i="1" lang="es">
                <a:solidFill>
                  <a:schemeClr val="dk1"/>
                </a:solidFill>
              </a:rPr>
              <a:t>Some may argue that fisher vector approach allows for faster training but we do not found that to be true as we have to train a whole added GMM and use their parameters for the fisher vector representation.</a:t>
            </a:r>
            <a:endParaRPr sz="2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11. Results Visualization</a:t>
            </a:r>
            <a:endParaRPr/>
          </a:p>
        </p:txBody>
      </p:sp>
      <p:sp>
        <p:nvSpPr>
          <p:cNvPr id="321" name="Google Shape;321;p35"/>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322" name="Google Shape;322;p35"/>
          <p:cNvPicPr preferRelativeResize="0"/>
          <p:nvPr/>
        </p:nvPicPr>
        <p:blipFill>
          <a:blip r:embed="rId3">
            <a:alphaModFix/>
          </a:blip>
          <a:stretch>
            <a:fillRect/>
          </a:stretch>
        </p:blipFill>
        <p:spPr>
          <a:xfrm>
            <a:off x="541300" y="660362"/>
            <a:ext cx="8061409" cy="4136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12. Conclusions</a:t>
            </a:r>
            <a:endParaRPr/>
          </a:p>
        </p:txBody>
      </p:sp>
      <p:sp>
        <p:nvSpPr>
          <p:cNvPr id="328" name="Google Shape;328;p36"/>
          <p:cNvSpPr txBox="1"/>
          <p:nvPr>
            <p:ph idx="1" type="body"/>
          </p:nvPr>
        </p:nvSpPr>
        <p:spPr>
          <a:xfrm>
            <a:off x="330200" y="628525"/>
            <a:ext cx="6856500" cy="6159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SzPts val="1600"/>
              <a:buChar char="•"/>
            </a:pPr>
            <a:r>
              <a:rPr lang="es" sz="1600"/>
              <a:t>After all the experiments that we have done the </a:t>
            </a:r>
            <a:br>
              <a:rPr lang="es" sz="1600"/>
            </a:br>
            <a:r>
              <a:rPr lang="es" sz="1600"/>
              <a:t>parameters that give us the best result are</a:t>
            </a:r>
            <a:r>
              <a:rPr lang="es" sz="1600"/>
              <a:t>:</a:t>
            </a:r>
            <a:endParaRPr sz="1600"/>
          </a:p>
        </p:txBody>
      </p:sp>
      <p:sp>
        <p:nvSpPr>
          <p:cNvPr id="329" name="Google Shape;329;p36"/>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sp>
        <p:nvSpPr>
          <p:cNvPr id="330" name="Google Shape;330;p36"/>
          <p:cNvSpPr txBox="1"/>
          <p:nvPr/>
        </p:nvSpPr>
        <p:spPr>
          <a:xfrm>
            <a:off x="1020825" y="3277525"/>
            <a:ext cx="4051800" cy="17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331" name="Google Shape;331;p36"/>
          <p:cNvSpPr txBox="1"/>
          <p:nvPr/>
        </p:nvSpPr>
        <p:spPr>
          <a:xfrm>
            <a:off x="330200" y="2802374"/>
            <a:ext cx="8212500" cy="1660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s" sz="1600">
                <a:solidFill>
                  <a:schemeClr val="dk1"/>
                </a:solidFill>
              </a:rPr>
              <a:t>With the ROC and the Precision-Recall curves we can see that we have problems with ‘OpenCountry’ images due to the inherent ambiguity or diversity within this class. The major point for improvement is located at the Precision. However the overall results are pretty good.</a:t>
            </a:r>
            <a:endParaRPr b="1" sz="1600" u="sng">
              <a:solidFill>
                <a:schemeClr val="dk1"/>
              </a:solidFill>
            </a:endParaRPr>
          </a:p>
          <a:p>
            <a:pPr indent="-292100" lvl="0" marL="457200" rtl="0" algn="l">
              <a:spcBef>
                <a:spcPts val="1000"/>
              </a:spcBef>
              <a:spcAft>
                <a:spcPts val="0"/>
              </a:spcAft>
              <a:buClr>
                <a:schemeClr val="dk1"/>
              </a:buClr>
              <a:buSzPts val="1000"/>
              <a:buChar char="●"/>
            </a:pPr>
            <a:r>
              <a:rPr lang="es" sz="1600">
                <a:solidFill>
                  <a:schemeClr val="dk1"/>
                </a:solidFill>
              </a:rPr>
              <a:t>In this dataset the localization of the descriptors doesn’t have much importance since neither the spatial pyramids nor the fisher vectors improves the results.</a:t>
            </a:r>
            <a:endParaRPr sz="1600">
              <a:solidFill>
                <a:schemeClr val="dk1"/>
              </a:solidFill>
            </a:endParaRPr>
          </a:p>
        </p:txBody>
      </p:sp>
      <p:sp>
        <p:nvSpPr>
          <p:cNvPr id="332" name="Google Shape;332;p36"/>
          <p:cNvSpPr txBox="1"/>
          <p:nvPr/>
        </p:nvSpPr>
        <p:spPr>
          <a:xfrm>
            <a:off x="330200" y="1314875"/>
            <a:ext cx="8612100" cy="14874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s" sz="1600">
                <a:solidFill>
                  <a:schemeClr val="dk1"/>
                </a:solidFill>
              </a:rPr>
              <a:t>Dense SIFT is an </a:t>
            </a:r>
            <a:r>
              <a:rPr lang="es" sz="1600">
                <a:solidFill>
                  <a:schemeClr val="dk1"/>
                </a:solidFill>
              </a:rPr>
              <a:t>improvement by default, but also </a:t>
            </a:r>
            <a:br>
              <a:rPr lang="es" sz="1600">
                <a:solidFill>
                  <a:schemeClr val="dk1"/>
                </a:solidFill>
              </a:rPr>
            </a:br>
            <a:r>
              <a:rPr lang="es" sz="1600">
                <a:solidFill>
                  <a:schemeClr val="dk1"/>
                </a:solidFill>
              </a:rPr>
              <a:t>because the introduction of the new methodology, we have more </a:t>
            </a:r>
            <a:br>
              <a:rPr lang="es" sz="1600">
                <a:solidFill>
                  <a:schemeClr val="dk1"/>
                </a:solidFill>
              </a:rPr>
            </a:br>
            <a:r>
              <a:rPr lang="es" sz="1600">
                <a:solidFill>
                  <a:schemeClr val="dk1"/>
                </a:solidFill>
              </a:rPr>
              <a:t>parameters and therefore more opportunities to tune our model.</a:t>
            </a:r>
            <a:endParaRPr sz="1600">
              <a:solidFill>
                <a:schemeClr val="dk1"/>
              </a:solidFill>
            </a:endParaRPr>
          </a:p>
          <a:p>
            <a:pPr indent="-285750" lvl="0" marL="457200" rtl="0" algn="l">
              <a:spcBef>
                <a:spcPts val="1000"/>
              </a:spcBef>
              <a:spcAft>
                <a:spcPts val="0"/>
              </a:spcAft>
              <a:buClr>
                <a:schemeClr val="dk1"/>
              </a:buClr>
              <a:buSzPts val="900"/>
              <a:buChar char="●"/>
            </a:pPr>
            <a:r>
              <a:rPr lang="es" sz="1600">
                <a:solidFill>
                  <a:schemeClr val="dk1"/>
                </a:solidFill>
              </a:rPr>
              <a:t>We cross-validated all the results and consider it a better metric to guide our decisions based upon the cross-val score because it has better reliability towards unseen data.</a:t>
            </a:r>
            <a:endParaRPr sz="1600">
              <a:solidFill>
                <a:schemeClr val="dk1"/>
              </a:solidFill>
            </a:endParaRPr>
          </a:p>
        </p:txBody>
      </p:sp>
      <p:pic>
        <p:nvPicPr>
          <p:cNvPr id="333" name="Google Shape;333;p36"/>
          <p:cNvPicPr preferRelativeResize="0"/>
          <p:nvPr/>
        </p:nvPicPr>
        <p:blipFill>
          <a:blip r:embed="rId3">
            <a:alphaModFix/>
          </a:blip>
          <a:stretch>
            <a:fillRect/>
          </a:stretch>
        </p:blipFill>
        <p:spPr>
          <a:xfrm>
            <a:off x="6012550" y="204375"/>
            <a:ext cx="2530150" cy="13507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 Local Feature Descriptors</a:t>
            </a:r>
            <a:endParaRPr/>
          </a:p>
        </p:txBody>
      </p:sp>
      <p:sp>
        <p:nvSpPr>
          <p:cNvPr id="98" name="Google Shape;98;p15"/>
          <p:cNvSpPr txBox="1"/>
          <p:nvPr>
            <p:ph idx="1" type="body"/>
          </p:nvPr>
        </p:nvSpPr>
        <p:spPr>
          <a:xfrm>
            <a:off x="330200" y="744850"/>
            <a:ext cx="8483700" cy="3442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700"/>
              <a:t>We have used different Local Feature Descriptors, from the OpenCV [1] library.</a:t>
            </a:r>
            <a:endParaRPr sz="1700"/>
          </a:p>
          <a:p>
            <a:pPr indent="0" lvl="0" marL="0" rtl="0" algn="l">
              <a:spcBef>
                <a:spcPts val="1000"/>
              </a:spcBef>
              <a:spcAft>
                <a:spcPts val="0"/>
              </a:spcAft>
              <a:buNone/>
            </a:pPr>
            <a:r>
              <a:rPr lang="es" sz="1700"/>
              <a:t>In order to compare them </a:t>
            </a:r>
            <a:r>
              <a:rPr lang="es" sz="1700"/>
              <a:t>effectively</a:t>
            </a:r>
            <a:r>
              <a:rPr lang="es" sz="1700"/>
              <a:t> and in a fair manner, we used the </a:t>
            </a:r>
            <a:r>
              <a:rPr lang="es" sz="1700" u="sng"/>
              <a:t>default parameters</a:t>
            </a:r>
            <a:r>
              <a:rPr lang="es" sz="1700"/>
              <a:t> to obtain different metrics (</a:t>
            </a:r>
            <a:r>
              <a:rPr lang="es" sz="1700">
                <a:solidFill>
                  <a:srgbClr val="0000FF"/>
                </a:solidFill>
              </a:rPr>
              <a:t>Accuracy, F1, Recall &amp; Precision</a:t>
            </a:r>
            <a:r>
              <a:rPr lang="es" sz="1700"/>
              <a:t>).</a:t>
            </a:r>
            <a:endParaRPr sz="1700"/>
          </a:p>
        </p:txBody>
      </p:sp>
      <p:sp>
        <p:nvSpPr>
          <p:cNvPr id="99" name="Google Shape;99;p15"/>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
              <a:t>‹#›</a:t>
            </a:fld>
            <a:endParaRPr/>
          </a:p>
        </p:txBody>
      </p:sp>
      <p:pic>
        <p:nvPicPr>
          <p:cNvPr id="100" name="Google Shape;100;p15"/>
          <p:cNvPicPr preferRelativeResize="0"/>
          <p:nvPr/>
        </p:nvPicPr>
        <p:blipFill rotWithShape="1">
          <a:blip r:embed="rId3">
            <a:alphaModFix/>
          </a:blip>
          <a:srcRect b="0" l="0" r="0" t="-3039"/>
          <a:stretch/>
        </p:blipFill>
        <p:spPr>
          <a:xfrm>
            <a:off x="485325" y="1967962"/>
            <a:ext cx="3136323" cy="1200763"/>
          </a:xfrm>
          <a:prstGeom prst="rect">
            <a:avLst/>
          </a:prstGeom>
          <a:noFill/>
          <a:ln cap="flat" cmpd="sng" w="9525">
            <a:solidFill>
              <a:schemeClr val="dk1"/>
            </a:solidFill>
            <a:prstDash val="solid"/>
            <a:round/>
            <a:headEnd len="sm" w="sm" type="none"/>
            <a:tailEnd len="sm" w="sm" type="none"/>
          </a:ln>
        </p:spPr>
      </p:pic>
      <p:pic>
        <p:nvPicPr>
          <p:cNvPr id="101" name="Google Shape;101;p15"/>
          <p:cNvPicPr preferRelativeResize="0"/>
          <p:nvPr/>
        </p:nvPicPr>
        <p:blipFill>
          <a:blip r:embed="rId4">
            <a:alphaModFix/>
          </a:blip>
          <a:stretch>
            <a:fillRect/>
          </a:stretch>
        </p:blipFill>
        <p:spPr>
          <a:xfrm>
            <a:off x="3879775" y="1882250"/>
            <a:ext cx="4811749" cy="2745599"/>
          </a:xfrm>
          <a:prstGeom prst="rect">
            <a:avLst/>
          </a:prstGeom>
          <a:noFill/>
          <a:ln>
            <a:noFill/>
          </a:ln>
        </p:spPr>
      </p:pic>
      <p:sp>
        <p:nvSpPr>
          <p:cNvPr id="102" name="Google Shape;102;p15"/>
          <p:cNvSpPr txBox="1"/>
          <p:nvPr/>
        </p:nvSpPr>
        <p:spPr>
          <a:xfrm>
            <a:off x="243750" y="4543550"/>
            <a:ext cx="86565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529"/>
                </a:solidFill>
                <a:highlight>
                  <a:srgbClr val="FFFFFF"/>
                </a:highlight>
              </a:rPr>
              <a:t>[1] Bradski, G. (2000). The OpenCV Library</a:t>
            </a:r>
            <a:r>
              <a:rPr i="1" lang="es" sz="1200">
                <a:solidFill>
                  <a:srgbClr val="212529"/>
                </a:solidFill>
                <a:highlight>
                  <a:srgbClr val="FFFFFF"/>
                </a:highlight>
              </a:rPr>
              <a:t>. Dr. Dobb's Journal of Software Tools</a:t>
            </a:r>
            <a:r>
              <a:rPr lang="es" sz="1200">
                <a:solidFill>
                  <a:srgbClr val="212529"/>
                </a:solidFill>
                <a:highlight>
                  <a:srgbClr val="FFFFFF"/>
                </a:highlight>
              </a:rPr>
              <a:t>.</a:t>
            </a:r>
            <a:endParaRPr sz="2200">
              <a:solidFill>
                <a:schemeClr val="dk1"/>
              </a:solidFill>
            </a:endParaRPr>
          </a:p>
        </p:txBody>
      </p:sp>
      <p:sp>
        <p:nvSpPr>
          <p:cNvPr id="103" name="Google Shape;103;p15"/>
          <p:cNvSpPr txBox="1"/>
          <p:nvPr>
            <p:ph idx="1" type="body"/>
          </p:nvPr>
        </p:nvSpPr>
        <p:spPr>
          <a:xfrm>
            <a:off x="316175" y="3430275"/>
            <a:ext cx="3474600" cy="1038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700"/>
              <a:t>KAZE and SIFT with their default params are better than chance (&gt;50%).</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 Local Feature Descriptors</a:t>
            </a:r>
            <a:endParaRPr/>
          </a:p>
        </p:txBody>
      </p:sp>
      <p:sp>
        <p:nvSpPr>
          <p:cNvPr id="109" name="Google Shape;109;p16"/>
          <p:cNvSpPr txBox="1"/>
          <p:nvPr>
            <p:ph idx="1" type="body"/>
          </p:nvPr>
        </p:nvSpPr>
        <p:spPr>
          <a:xfrm>
            <a:off x="330200" y="728725"/>
            <a:ext cx="3363900" cy="3442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700" u="sng"/>
              <a:t>Dimensionality Reduction</a:t>
            </a:r>
            <a:endParaRPr b="1" sz="1700" u="sng"/>
          </a:p>
          <a:p>
            <a:pPr indent="0" lvl="0" marL="0" rtl="0" algn="l">
              <a:spcBef>
                <a:spcPts val="1000"/>
              </a:spcBef>
              <a:spcAft>
                <a:spcPts val="0"/>
              </a:spcAft>
              <a:buNone/>
            </a:pPr>
            <a:r>
              <a:rPr lang="es" sz="1700"/>
              <a:t>Furthermore</a:t>
            </a:r>
            <a:r>
              <a:rPr lang="es" sz="1700"/>
              <a:t>, we tried applying dimensionality reduction with </a:t>
            </a:r>
            <a:r>
              <a:rPr lang="es" sz="1700" u="sng">
                <a:solidFill>
                  <a:srgbClr val="B45F06"/>
                </a:solidFill>
              </a:rPr>
              <a:t>PCA</a:t>
            </a:r>
            <a:r>
              <a:rPr lang="es" sz="1700"/>
              <a:t> and </a:t>
            </a:r>
            <a:r>
              <a:rPr lang="es" sz="1700" u="sng">
                <a:solidFill>
                  <a:srgbClr val="287D7D"/>
                </a:solidFill>
              </a:rPr>
              <a:t>LDA</a:t>
            </a:r>
            <a:r>
              <a:rPr lang="es" sz="1700"/>
              <a:t> and the results improved in some cases:</a:t>
            </a:r>
            <a:endParaRPr sz="1700"/>
          </a:p>
          <a:p>
            <a:pPr indent="-336550" lvl="0" marL="457200" rtl="0" algn="l">
              <a:spcBef>
                <a:spcPts val="1000"/>
              </a:spcBef>
              <a:spcAft>
                <a:spcPts val="0"/>
              </a:spcAft>
              <a:buSzPts val="1700"/>
              <a:buChar char="●"/>
            </a:pPr>
            <a:r>
              <a:rPr lang="es" sz="1700"/>
              <a:t>PCA </a:t>
            </a:r>
            <a:r>
              <a:rPr lang="es" sz="1700"/>
              <a:t>n_Components</a:t>
            </a:r>
            <a:r>
              <a:rPr lang="es" sz="1700"/>
              <a:t> = 69</a:t>
            </a:r>
            <a:endParaRPr sz="1700"/>
          </a:p>
          <a:p>
            <a:pPr indent="-336550" lvl="0" marL="457200" rtl="0" algn="l">
              <a:spcBef>
                <a:spcPts val="0"/>
              </a:spcBef>
              <a:spcAft>
                <a:spcPts val="0"/>
              </a:spcAft>
              <a:buSzPts val="1700"/>
              <a:buChar char="●"/>
            </a:pPr>
            <a:r>
              <a:rPr lang="es" sz="1700"/>
              <a:t>LDA n_Components = 7</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rPr lang="es" sz="1700"/>
              <a:t>Even though, we still do not know the best `n_Components` parameter.</a:t>
            </a:r>
            <a:endParaRPr sz="1700"/>
          </a:p>
          <a:p>
            <a:pPr indent="0" lvl="0" marL="0" rtl="0" algn="l">
              <a:spcBef>
                <a:spcPts val="1000"/>
              </a:spcBef>
              <a:spcAft>
                <a:spcPts val="0"/>
              </a:spcAft>
              <a:buNone/>
            </a:pPr>
            <a:r>
              <a:t/>
            </a:r>
            <a:endParaRPr sz="1700"/>
          </a:p>
        </p:txBody>
      </p:sp>
      <p:sp>
        <p:nvSpPr>
          <p:cNvPr id="110" name="Google Shape;110;p16"/>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11" name="Google Shape;111;p16"/>
          <p:cNvPicPr preferRelativeResize="0"/>
          <p:nvPr/>
        </p:nvPicPr>
        <p:blipFill>
          <a:blip r:embed="rId3">
            <a:alphaModFix/>
          </a:blip>
          <a:stretch>
            <a:fillRect/>
          </a:stretch>
        </p:blipFill>
        <p:spPr>
          <a:xfrm>
            <a:off x="3566298" y="804913"/>
            <a:ext cx="5428573" cy="35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 Local Feature Descriptors</a:t>
            </a:r>
            <a:endParaRPr/>
          </a:p>
        </p:txBody>
      </p:sp>
      <p:sp>
        <p:nvSpPr>
          <p:cNvPr id="117" name="Google Shape;117;p17"/>
          <p:cNvSpPr txBox="1"/>
          <p:nvPr>
            <p:ph idx="1" type="body"/>
          </p:nvPr>
        </p:nvSpPr>
        <p:spPr>
          <a:xfrm>
            <a:off x="330200" y="626113"/>
            <a:ext cx="3454500" cy="3891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700" u="sng"/>
              <a:t>Cross-validation Benchmark</a:t>
            </a:r>
            <a:endParaRPr b="1" sz="1700" u="sng"/>
          </a:p>
          <a:p>
            <a:pPr indent="0" lvl="0" marL="0" rtl="0" algn="l">
              <a:spcBef>
                <a:spcPts val="1000"/>
              </a:spcBef>
              <a:spcAft>
                <a:spcPts val="0"/>
              </a:spcAft>
              <a:buClr>
                <a:schemeClr val="dk1"/>
              </a:buClr>
              <a:buSzPts val="1100"/>
              <a:buFont typeface="Arial"/>
              <a:buNone/>
            </a:pPr>
            <a:r>
              <a:rPr lang="es" sz="1700"/>
              <a:t>We will use the best results obtained in the previous dimensionality reduction benchmark:</a:t>
            </a:r>
            <a:endParaRPr sz="1700"/>
          </a:p>
          <a:p>
            <a:pPr indent="-336550" lvl="0" marL="457200" rtl="0" algn="l">
              <a:spcBef>
                <a:spcPts val="1000"/>
              </a:spcBef>
              <a:spcAft>
                <a:spcPts val="0"/>
              </a:spcAft>
              <a:buSzPts val="1700"/>
              <a:buChar char="●"/>
            </a:pPr>
            <a:r>
              <a:rPr b="1" lang="es" sz="1700">
                <a:solidFill>
                  <a:srgbClr val="0000FF"/>
                </a:solidFill>
              </a:rPr>
              <a:t>KAZE</a:t>
            </a:r>
            <a:r>
              <a:rPr lang="es" sz="1700"/>
              <a:t> (w/ LDA) </a:t>
            </a:r>
            <a:endParaRPr sz="1700"/>
          </a:p>
          <a:p>
            <a:pPr indent="-336550" lvl="0" marL="457200" rtl="0" algn="l">
              <a:spcBef>
                <a:spcPts val="0"/>
              </a:spcBef>
              <a:spcAft>
                <a:spcPts val="0"/>
              </a:spcAft>
              <a:buSzPts val="1700"/>
              <a:buChar char="●"/>
            </a:pPr>
            <a:r>
              <a:rPr b="1" lang="es" sz="1700">
                <a:solidFill>
                  <a:srgbClr val="B45F06"/>
                </a:solidFill>
              </a:rPr>
              <a:t>AKAZE</a:t>
            </a:r>
            <a:r>
              <a:rPr lang="es" sz="1700"/>
              <a:t> (w/ LDA)</a:t>
            </a:r>
            <a:endParaRPr sz="1700"/>
          </a:p>
          <a:p>
            <a:pPr indent="-336550" lvl="0" marL="457200" rtl="0" algn="l">
              <a:spcBef>
                <a:spcPts val="0"/>
              </a:spcBef>
              <a:spcAft>
                <a:spcPts val="0"/>
              </a:spcAft>
              <a:buSzPts val="1700"/>
              <a:buChar char="●"/>
            </a:pPr>
            <a:r>
              <a:rPr b="1" lang="es" sz="1700">
                <a:solidFill>
                  <a:srgbClr val="059C05"/>
                </a:solidFill>
              </a:rPr>
              <a:t>SIFT</a:t>
            </a:r>
            <a:r>
              <a:rPr lang="es" sz="1700"/>
              <a:t> (w/ LDA)</a:t>
            </a:r>
            <a:endParaRPr sz="1700"/>
          </a:p>
          <a:p>
            <a:pPr indent="-336550" lvl="0" marL="457200" rtl="0" algn="l">
              <a:spcBef>
                <a:spcPts val="0"/>
              </a:spcBef>
              <a:spcAft>
                <a:spcPts val="0"/>
              </a:spcAft>
              <a:buSzPts val="1700"/>
              <a:buChar char="●"/>
            </a:pPr>
            <a:r>
              <a:rPr b="1" lang="es" sz="1700">
                <a:solidFill>
                  <a:srgbClr val="741B47"/>
                </a:solidFill>
              </a:rPr>
              <a:t>Brisk</a:t>
            </a:r>
            <a:endParaRPr b="1" sz="1700">
              <a:solidFill>
                <a:srgbClr val="741B47"/>
              </a:solidFill>
            </a:endParaRPr>
          </a:p>
          <a:p>
            <a:pPr indent="0" lvl="0" marL="0" rtl="0" algn="l">
              <a:spcBef>
                <a:spcPts val="1000"/>
              </a:spcBef>
              <a:spcAft>
                <a:spcPts val="0"/>
              </a:spcAft>
              <a:buNone/>
            </a:pPr>
            <a:r>
              <a:t/>
            </a:r>
            <a:endParaRPr b="1" sz="1700">
              <a:solidFill>
                <a:srgbClr val="741B47"/>
              </a:solidFill>
            </a:endParaRPr>
          </a:p>
          <a:p>
            <a:pPr indent="0" lvl="0" marL="0" rtl="0" algn="l">
              <a:spcBef>
                <a:spcPts val="1000"/>
              </a:spcBef>
              <a:spcAft>
                <a:spcPts val="0"/>
              </a:spcAft>
              <a:buNone/>
            </a:pPr>
            <a:r>
              <a:rPr i="1" lang="es" sz="1300"/>
              <a:t>* Important to notice that we perform cross-validation over the entire dataset, but </a:t>
            </a:r>
            <a:r>
              <a:rPr b="1" i="1" lang="es" sz="1300"/>
              <a:t>the models are trained only with the training set</a:t>
            </a:r>
            <a:r>
              <a:rPr i="1" lang="es" sz="1300"/>
              <a:t>.</a:t>
            </a:r>
            <a:endParaRPr sz="1600"/>
          </a:p>
        </p:txBody>
      </p:sp>
      <p:sp>
        <p:nvSpPr>
          <p:cNvPr id="118" name="Google Shape;118;p17"/>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19" name="Google Shape;119;p17"/>
          <p:cNvPicPr preferRelativeResize="0"/>
          <p:nvPr/>
        </p:nvPicPr>
        <p:blipFill>
          <a:blip r:embed="rId3">
            <a:alphaModFix/>
          </a:blip>
          <a:stretch>
            <a:fillRect/>
          </a:stretch>
        </p:blipFill>
        <p:spPr>
          <a:xfrm>
            <a:off x="3703134" y="841062"/>
            <a:ext cx="5281665" cy="3461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1. Local Feature Descriptors</a:t>
            </a:r>
            <a:endParaRPr/>
          </a:p>
        </p:txBody>
      </p:sp>
      <p:sp>
        <p:nvSpPr>
          <p:cNvPr id="125" name="Google Shape;125;p18"/>
          <p:cNvSpPr txBox="1"/>
          <p:nvPr>
            <p:ph idx="1" type="body"/>
          </p:nvPr>
        </p:nvSpPr>
        <p:spPr>
          <a:xfrm>
            <a:off x="330200" y="734775"/>
            <a:ext cx="7521000" cy="3782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600"/>
              <a:t>To sum up:</a:t>
            </a:r>
            <a:endParaRPr sz="1600"/>
          </a:p>
          <a:p>
            <a:pPr indent="-330200" lvl="0" marL="457200" rtl="0" algn="l">
              <a:spcBef>
                <a:spcPts val="1000"/>
              </a:spcBef>
              <a:spcAft>
                <a:spcPts val="0"/>
              </a:spcAft>
              <a:buSzPts val="1600"/>
              <a:buChar char="●"/>
            </a:pPr>
            <a:r>
              <a:rPr lang="es" sz="1600"/>
              <a:t>We benchmarked the suggested Local Feature Descriptors with the default parameters to have a fair comparison.</a:t>
            </a:r>
            <a:endParaRPr sz="1600"/>
          </a:p>
          <a:p>
            <a:pPr indent="-330200" lvl="0" marL="457200" rtl="0" algn="l">
              <a:spcBef>
                <a:spcPts val="1000"/>
              </a:spcBef>
              <a:spcAft>
                <a:spcPts val="0"/>
              </a:spcAft>
              <a:buSzPts val="1600"/>
              <a:buChar char="●"/>
            </a:pPr>
            <a:r>
              <a:rPr lang="es" sz="1600"/>
              <a:t>KAZE and SIFT give the best results by default.</a:t>
            </a:r>
            <a:endParaRPr sz="1600"/>
          </a:p>
          <a:p>
            <a:pPr indent="-330200" lvl="0" marL="457200" rtl="0" algn="l">
              <a:spcBef>
                <a:spcPts val="1000"/>
              </a:spcBef>
              <a:spcAft>
                <a:spcPts val="0"/>
              </a:spcAft>
              <a:buSzPts val="1600"/>
              <a:buChar char="●"/>
            </a:pPr>
            <a:r>
              <a:rPr lang="es" sz="1600"/>
              <a:t>By adding LDA we increased our accuracy on KAZE and SIFT by 20.81% and 14.26%</a:t>
            </a:r>
            <a:r>
              <a:rPr b="1" lang="es" sz="1600"/>
              <a:t> </a:t>
            </a:r>
            <a:r>
              <a:rPr lang="es" sz="1600"/>
              <a:t>respectively.</a:t>
            </a:r>
            <a:endParaRPr sz="1600"/>
          </a:p>
          <a:p>
            <a:pPr indent="-330200" lvl="0" marL="457200" rtl="0" algn="l">
              <a:spcBef>
                <a:spcPts val="1000"/>
              </a:spcBef>
              <a:spcAft>
                <a:spcPts val="0"/>
              </a:spcAft>
              <a:buSzPts val="1600"/>
              <a:buChar char="●"/>
            </a:pPr>
            <a:r>
              <a:rPr lang="es" sz="1600"/>
              <a:t>We performed Cross-validation over the entire dataset with 10 folds </a:t>
            </a:r>
            <a:br>
              <a:rPr lang="es" sz="1600"/>
            </a:br>
            <a:r>
              <a:rPr lang="es" sz="1600"/>
              <a:t>(</a:t>
            </a:r>
            <a:r>
              <a:rPr b="1" i="1" lang="es" sz="1300"/>
              <a:t>the models are still trained only with the training set</a:t>
            </a:r>
            <a:r>
              <a:rPr i="1" lang="es" sz="1300"/>
              <a:t>.)</a:t>
            </a:r>
            <a:endParaRPr sz="1600"/>
          </a:p>
          <a:p>
            <a:pPr indent="0" lvl="0" marL="0" rtl="0" algn="l">
              <a:spcBef>
                <a:spcPts val="1000"/>
              </a:spcBef>
              <a:spcAft>
                <a:spcPts val="1000"/>
              </a:spcAft>
              <a:buNone/>
            </a:pPr>
            <a:r>
              <a:t/>
            </a:r>
            <a:endParaRPr sz="1600"/>
          </a:p>
        </p:txBody>
      </p:sp>
      <p:sp>
        <p:nvSpPr>
          <p:cNvPr id="126" name="Google Shape;126;p18"/>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27" name="Google Shape;127;p18"/>
          <p:cNvPicPr preferRelativeResize="0"/>
          <p:nvPr/>
        </p:nvPicPr>
        <p:blipFill>
          <a:blip r:embed="rId3">
            <a:alphaModFix/>
          </a:blip>
          <a:stretch>
            <a:fillRect/>
          </a:stretch>
        </p:blipFill>
        <p:spPr>
          <a:xfrm>
            <a:off x="3402400" y="3513350"/>
            <a:ext cx="2339200" cy="121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2</a:t>
            </a:r>
            <a:r>
              <a:rPr lang="es"/>
              <a:t>. Dense SIFT (Hyper-parameter fine-tune)</a:t>
            </a:r>
            <a:endParaRPr/>
          </a:p>
        </p:txBody>
      </p:sp>
      <p:sp>
        <p:nvSpPr>
          <p:cNvPr id="133" name="Google Shape;133;p19"/>
          <p:cNvSpPr txBox="1"/>
          <p:nvPr>
            <p:ph idx="1" type="body"/>
          </p:nvPr>
        </p:nvSpPr>
        <p:spPr>
          <a:xfrm>
            <a:off x="330200" y="857125"/>
            <a:ext cx="4241700" cy="3416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s" sz="1700"/>
              <a:t>We use Optuna [2] library for looking for the best </a:t>
            </a:r>
            <a:r>
              <a:rPr lang="es" sz="1700"/>
              <a:t>Hyperparameters</a:t>
            </a:r>
            <a:r>
              <a:rPr lang="es" sz="1700"/>
              <a:t>.</a:t>
            </a:r>
            <a:endParaRPr sz="1700"/>
          </a:p>
          <a:p>
            <a:pPr indent="0" lvl="0" marL="0" rtl="0" algn="l">
              <a:spcBef>
                <a:spcPts val="1000"/>
              </a:spcBef>
              <a:spcAft>
                <a:spcPts val="0"/>
              </a:spcAft>
              <a:buClr>
                <a:schemeClr val="dk1"/>
              </a:buClr>
              <a:buSzPts val="1100"/>
              <a:buFont typeface="Arial"/>
              <a:buNone/>
            </a:pPr>
            <a:r>
              <a:rPr lang="es" sz="1700"/>
              <a:t>We will proceed to fine-tune the Dense SIFT Hyperparameters, we have the following params:</a:t>
            </a:r>
            <a:endParaRPr sz="1700"/>
          </a:p>
          <a:p>
            <a:pPr indent="0" lvl="0" marL="0" rtl="0" algn="l">
              <a:spcBef>
                <a:spcPts val="360"/>
              </a:spcBef>
              <a:spcAft>
                <a:spcPts val="0"/>
              </a:spcAft>
              <a:buNone/>
            </a:pPr>
            <a:r>
              <a:t/>
            </a:r>
            <a:endParaRPr sz="1700"/>
          </a:p>
          <a:p>
            <a:pPr indent="0" lvl="0" marL="0" rtl="0" algn="l">
              <a:spcBef>
                <a:spcPts val="360"/>
              </a:spcBef>
              <a:spcAft>
                <a:spcPts val="0"/>
              </a:spcAft>
              <a:buNone/>
            </a:pPr>
            <a:r>
              <a:t/>
            </a:r>
            <a:endParaRPr sz="1700"/>
          </a:p>
          <a:p>
            <a:pPr indent="0" lvl="0" marL="0" rtl="0" algn="l">
              <a:spcBef>
                <a:spcPts val="360"/>
              </a:spcBef>
              <a:spcAft>
                <a:spcPts val="0"/>
              </a:spcAft>
              <a:buNone/>
            </a:pPr>
            <a:r>
              <a:t/>
            </a:r>
            <a:endParaRPr sz="1700"/>
          </a:p>
          <a:p>
            <a:pPr indent="0" lvl="0" marL="0" rtl="0" algn="l">
              <a:spcBef>
                <a:spcPts val="360"/>
              </a:spcBef>
              <a:spcAft>
                <a:spcPts val="0"/>
              </a:spcAft>
              <a:buNone/>
            </a:pPr>
            <a:br>
              <a:rPr lang="es" sz="1700"/>
            </a:br>
            <a:endParaRPr sz="700"/>
          </a:p>
          <a:p>
            <a:pPr indent="0" lvl="0" marL="0" rtl="0" algn="l">
              <a:spcBef>
                <a:spcPts val="360"/>
              </a:spcBef>
              <a:spcAft>
                <a:spcPts val="0"/>
              </a:spcAft>
              <a:buNone/>
            </a:pPr>
            <a:r>
              <a:t/>
            </a:r>
            <a:endParaRPr sz="700"/>
          </a:p>
          <a:p>
            <a:pPr indent="0" lvl="0" marL="0" rtl="0" algn="l">
              <a:spcBef>
                <a:spcPts val="360"/>
              </a:spcBef>
              <a:spcAft>
                <a:spcPts val="0"/>
              </a:spcAft>
              <a:buNone/>
            </a:pPr>
            <a:r>
              <a:t/>
            </a:r>
            <a:endParaRPr sz="1700"/>
          </a:p>
        </p:txBody>
      </p:sp>
      <p:sp>
        <p:nvSpPr>
          <p:cNvPr id="134" name="Google Shape;134;p19"/>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
        <p:nvSpPr>
          <p:cNvPr id="135" name="Google Shape;135;p19"/>
          <p:cNvSpPr txBox="1"/>
          <p:nvPr/>
        </p:nvSpPr>
        <p:spPr>
          <a:xfrm>
            <a:off x="2317500" y="4287925"/>
            <a:ext cx="579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endParaRPr>
          </a:p>
        </p:txBody>
      </p:sp>
      <p:sp>
        <p:nvSpPr>
          <p:cNvPr id="136" name="Google Shape;136;p19"/>
          <p:cNvSpPr txBox="1"/>
          <p:nvPr/>
        </p:nvSpPr>
        <p:spPr>
          <a:xfrm>
            <a:off x="243750" y="4583825"/>
            <a:ext cx="86565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212529"/>
                </a:solidFill>
                <a:highlight>
                  <a:srgbClr val="FFFFFF"/>
                </a:highlight>
              </a:rPr>
              <a:t>[2] Takuya Akiba, Shotaro Sano, Toshihiko Yanase, Takeru Ohta, &amp; Masanori Koyama. (2019). Optuna: A Next-generation Hyperparameter Optimization Framework.</a:t>
            </a:r>
            <a:endParaRPr sz="900">
              <a:solidFill>
                <a:srgbClr val="212529"/>
              </a:solidFill>
              <a:highlight>
                <a:srgbClr val="FFFFFF"/>
              </a:highlight>
            </a:endParaRPr>
          </a:p>
        </p:txBody>
      </p:sp>
      <p:sp>
        <p:nvSpPr>
          <p:cNvPr id="137" name="Google Shape;137;p19"/>
          <p:cNvSpPr/>
          <p:nvPr/>
        </p:nvSpPr>
        <p:spPr>
          <a:xfrm>
            <a:off x="967125" y="2869700"/>
            <a:ext cx="2415900" cy="1044000"/>
          </a:xfrm>
          <a:prstGeom prst="rect">
            <a:avLst/>
          </a:prstGeom>
          <a:solidFill>
            <a:srgbClr val="E4EEFF">
              <a:alpha val="9608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s" sz="1600">
                <a:solidFill>
                  <a:schemeClr val="dk1"/>
                </a:solidFill>
              </a:rPr>
              <a:t>  </a:t>
            </a:r>
            <a:r>
              <a:rPr lang="es" sz="1600">
                <a:solidFill>
                  <a:schemeClr val="dk1"/>
                </a:solidFill>
              </a:rPr>
              <a:t>n_Features = 185</a:t>
            </a:r>
            <a:endParaRPr sz="1600">
              <a:solidFill>
                <a:schemeClr val="dk1"/>
              </a:solidFill>
            </a:endParaRPr>
          </a:p>
          <a:p>
            <a:pPr indent="0" lvl="0" marL="0" rtl="0" algn="l">
              <a:spcBef>
                <a:spcPts val="360"/>
              </a:spcBef>
              <a:spcAft>
                <a:spcPts val="0"/>
              </a:spcAft>
              <a:buClr>
                <a:schemeClr val="dk1"/>
              </a:buClr>
              <a:buSzPts val="1100"/>
              <a:buFont typeface="Arial"/>
              <a:buNone/>
            </a:pPr>
            <a:r>
              <a:rPr lang="es" sz="1600">
                <a:solidFill>
                  <a:schemeClr val="dk1"/>
                </a:solidFill>
              </a:rPr>
              <a:t>  n_OctaveLayers = 2</a:t>
            </a:r>
            <a:endParaRPr sz="1600">
              <a:solidFill>
                <a:schemeClr val="dk1"/>
              </a:solidFill>
            </a:endParaRPr>
          </a:p>
          <a:p>
            <a:pPr indent="0" lvl="0" marL="0" rtl="0" algn="l">
              <a:spcBef>
                <a:spcPts val="360"/>
              </a:spcBef>
              <a:spcAft>
                <a:spcPts val="0"/>
              </a:spcAft>
              <a:buClr>
                <a:schemeClr val="dk1"/>
              </a:buClr>
              <a:buSzPts val="1100"/>
              <a:buFont typeface="Arial"/>
              <a:buNone/>
            </a:pPr>
            <a:r>
              <a:rPr lang="es" sz="1600">
                <a:solidFill>
                  <a:schemeClr val="dk1"/>
                </a:solidFill>
              </a:rPr>
              <a:t>  step_size = 18</a:t>
            </a:r>
            <a:endParaRPr sz="1300"/>
          </a:p>
        </p:txBody>
      </p:sp>
      <p:pic>
        <p:nvPicPr>
          <p:cNvPr id="138" name="Google Shape;138;p19"/>
          <p:cNvPicPr preferRelativeResize="0"/>
          <p:nvPr/>
        </p:nvPicPr>
        <p:blipFill>
          <a:blip r:embed="rId3">
            <a:alphaModFix/>
          </a:blip>
          <a:stretch>
            <a:fillRect/>
          </a:stretch>
        </p:blipFill>
        <p:spPr>
          <a:xfrm>
            <a:off x="4567973" y="857125"/>
            <a:ext cx="3661624" cy="1818299"/>
          </a:xfrm>
          <a:prstGeom prst="rect">
            <a:avLst/>
          </a:prstGeom>
          <a:noFill/>
          <a:ln cap="flat" cmpd="sng" w="19050">
            <a:solidFill>
              <a:schemeClr val="dk1"/>
            </a:solidFill>
            <a:prstDash val="solid"/>
            <a:round/>
            <a:headEnd len="sm" w="sm" type="none"/>
            <a:tailEnd len="sm" w="sm" type="none"/>
          </a:ln>
        </p:spPr>
      </p:pic>
      <p:pic>
        <p:nvPicPr>
          <p:cNvPr id="139" name="Google Shape;139;p19"/>
          <p:cNvPicPr preferRelativeResize="0"/>
          <p:nvPr/>
        </p:nvPicPr>
        <p:blipFill>
          <a:blip r:embed="rId4">
            <a:alphaModFix/>
          </a:blip>
          <a:stretch>
            <a:fillRect/>
          </a:stretch>
        </p:blipFill>
        <p:spPr>
          <a:xfrm>
            <a:off x="4571900" y="2744113"/>
            <a:ext cx="3653764" cy="18397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2. Dense SIFT (Hyper-parameter fine-tune)</a:t>
            </a:r>
            <a:endParaRPr/>
          </a:p>
        </p:txBody>
      </p:sp>
      <p:sp>
        <p:nvSpPr>
          <p:cNvPr id="145" name="Google Shape;145;p20"/>
          <p:cNvSpPr txBox="1"/>
          <p:nvPr>
            <p:ph idx="1" type="body"/>
          </p:nvPr>
        </p:nvSpPr>
        <p:spPr>
          <a:xfrm>
            <a:off x="330200" y="775050"/>
            <a:ext cx="8483700" cy="78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s" sz="1700"/>
              <a:t>We can see a great improvement of Dense SIFT with the Hyper-parameters fine-tuned with respect to the SIFT with LDA. </a:t>
            </a:r>
            <a:endParaRPr sz="1700"/>
          </a:p>
        </p:txBody>
      </p:sp>
      <p:sp>
        <p:nvSpPr>
          <p:cNvPr id="146" name="Google Shape;146;p20"/>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
        <p:nvSpPr>
          <p:cNvPr id="147" name="Google Shape;147;p20"/>
          <p:cNvSpPr txBox="1"/>
          <p:nvPr/>
        </p:nvSpPr>
        <p:spPr>
          <a:xfrm>
            <a:off x="2317500" y="4287925"/>
            <a:ext cx="579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endParaRPr>
          </a:p>
        </p:txBody>
      </p:sp>
      <p:sp>
        <p:nvSpPr>
          <p:cNvPr id="148" name="Google Shape;148;p20"/>
          <p:cNvSpPr txBox="1"/>
          <p:nvPr>
            <p:ph idx="1" type="body"/>
          </p:nvPr>
        </p:nvSpPr>
        <p:spPr>
          <a:xfrm>
            <a:off x="254050" y="1483950"/>
            <a:ext cx="4241700" cy="7851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i="1" lang="es" sz="1700"/>
              <a:t>Test Accuracy</a:t>
            </a:r>
            <a:endParaRPr b="1" i="1" sz="1700"/>
          </a:p>
        </p:txBody>
      </p:sp>
      <p:sp>
        <p:nvSpPr>
          <p:cNvPr id="149" name="Google Shape;149;p20"/>
          <p:cNvSpPr txBox="1"/>
          <p:nvPr>
            <p:ph idx="1" type="body"/>
          </p:nvPr>
        </p:nvSpPr>
        <p:spPr>
          <a:xfrm>
            <a:off x="4495850" y="1483950"/>
            <a:ext cx="4241700" cy="7851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b="1" i="1" lang="es" sz="1700"/>
              <a:t>Cross-val Score</a:t>
            </a:r>
            <a:endParaRPr b="1" i="1" sz="1700"/>
          </a:p>
        </p:txBody>
      </p:sp>
      <p:pic>
        <p:nvPicPr>
          <p:cNvPr id="150" name="Google Shape;150;p20"/>
          <p:cNvPicPr preferRelativeResize="0"/>
          <p:nvPr/>
        </p:nvPicPr>
        <p:blipFill>
          <a:blip r:embed="rId3">
            <a:alphaModFix/>
          </a:blip>
          <a:stretch>
            <a:fillRect/>
          </a:stretch>
        </p:blipFill>
        <p:spPr>
          <a:xfrm>
            <a:off x="4667250" y="1958425"/>
            <a:ext cx="3696148" cy="2591001"/>
          </a:xfrm>
          <a:prstGeom prst="rect">
            <a:avLst/>
          </a:prstGeom>
          <a:noFill/>
          <a:ln>
            <a:noFill/>
          </a:ln>
        </p:spPr>
      </p:pic>
      <p:pic>
        <p:nvPicPr>
          <p:cNvPr id="151" name="Google Shape;151;p20"/>
          <p:cNvPicPr preferRelativeResize="0"/>
          <p:nvPr/>
        </p:nvPicPr>
        <p:blipFill>
          <a:blip r:embed="rId4">
            <a:alphaModFix/>
          </a:blip>
          <a:stretch>
            <a:fillRect/>
          </a:stretch>
        </p:blipFill>
        <p:spPr>
          <a:xfrm>
            <a:off x="505638" y="1936463"/>
            <a:ext cx="3738526" cy="2591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30200" y="148828"/>
            <a:ext cx="8483700" cy="47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2. Dense SIFT  </a:t>
            </a:r>
            <a:endParaRPr/>
          </a:p>
        </p:txBody>
      </p:sp>
      <p:sp>
        <p:nvSpPr>
          <p:cNvPr id="157" name="Google Shape;157;p21"/>
          <p:cNvSpPr txBox="1"/>
          <p:nvPr>
            <p:ph idx="1" type="body"/>
          </p:nvPr>
        </p:nvSpPr>
        <p:spPr>
          <a:xfrm>
            <a:off x="330200" y="684450"/>
            <a:ext cx="3877200" cy="398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s" sz="1800" u="sng"/>
              <a:t>Different Scales</a:t>
            </a:r>
            <a:endParaRPr b="1" sz="1800" u="sng"/>
          </a:p>
          <a:p>
            <a:pPr indent="0" lvl="0" marL="0" rtl="0" algn="l">
              <a:spcBef>
                <a:spcPts val="1000"/>
              </a:spcBef>
              <a:spcAft>
                <a:spcPts val="0"/>
              </a:spcAft>
              <a:buClr>
                <a:schemeClr val="dk1"/>
              </a:buClr>
              <a:buSzPts val="1100"/>
              <a:buFont typeface="Arial"/>
              <a:buNone/>
            </a:pPr>
            <a:r>
              <a:rPr lang="es" sz="1600"/>
              <a:t>Using `x1`, `x2`, `x3` and `x4` scale factors that will:</a:t>
            </a:r>
            <a:endParaRPr sz="1600"/>
          </a:p>
          <a:p>
            <a:pPr indent="-330200" lvl="0" marL="457200" rtl="0" algn="l">
              <a:spcBef>
                <a:spcPts val="1000"/>
              </a:spcBef>
              <a:spcAft>
                <a:spcPts val="0"/>
              </a:spcAft>
              <a:buSzPts val="1600"/>
              <a:buChar char="●"/>
            </a:pPr>
            <a:r>
              <a:rPr lang="es" sz="1600"/>
              <a:t>Reduce the image by the scale factor of 2^{Scale-1}.</a:t>
            </a:r>
            <a:endParaRPr sz="1600"/>
          </a:p>
          <a:p>
            <a:pPr indent="-330200" lvl="0" marL="457200" rtl="0" algn="l">
              <a:spcBef>
                <a:spcPts val="360"/>
              </a:spcBef>
              <a:spcAft>
                <a:spcPts val="0"/>
              </a:spcAft>
              <a:buSzPts val="1600"/>
              <a:buChar char="●"/>
            </a:pPr>
            <a:r>
              <a:rPr lang="es" sz="1600"/>
              <a:t>Adjust the Step size to obtain the same number of </a:t>
            </a:r>
            <a:r>
              <a:rPr lang="es" sz="1600"/>
              <a:t>descriptors</a:t>
            </a:r>
            <a:r>
              <a:rPr lang="es" sz="1600"/>
              <a:t> by each scale.</a:t>
            </a:r>
            <a:endParaRPr sz="1600"/>
          </a:p>
          <a:p>
            <a:pPr indent="0" lvl="0" marL="0" rtl="0" algn="l">
              <a:spcBef>
                <a:spcPts val="1000"/>
              </a:spcBef>
              <a:spcAft>
                <a:spcPts val="0"/>
              </a:spcAft>
              <a:buClr>
                <a:schemeClr val="dk1"/>
              </a:buClr>
              <a:buSzPts val="1100"/>
              <a:buFont typeface="Arial"/>
              <a:buNone/>
            </a:pPr>
            <a:r>
              <a:rPr lang="es" sz="1600"/>
              <a:t>As we can see in the plot, the overall mean accuracy trend of increasing the reduction spatial scale is going down, hence, it </a:t>
            </a:r>
            <a:r>
              <a:rPr lang="es" sz="1600" u="sng">
                <a:solidFill>
                  <a:srgbClr val="FF0000"/>
                </a:solidFill>
              </a:rPr>
              <a:t>has no positive effect</a:t>
            </a:r>
            <a:r>
              <a:rPr lang="es" sz="1600"/>
              <a:t> for our model.</a:t>
            </a:r>
            <a:endParaRPr sz="1600"/>
          </a:p>
          <a:p>
            <a:pPr indent="0" lvl="0" marL="0" rtl="0" algn="l">
              <a:spcBef>
                <a:spcPts val="360"/>
              </a:spcBef>
              <a:spcAft>
                <a:spcPts val="0"/>
              </a:spcAft>
              <a:buNone/>
            </a:pPr>
            <a:r>
              <a:t/>
            </a:r>
            <a:endParaRPr sz="1700"/>
          </a:p>
        </p:txBody>
      </p:sp>
      <p:sp>
        <p:nvSpPr>
          <p:cNvPr id="158" name="Google Shape;158;p21"/>
          <p:cNvSpPr txBox="1"/>
          <p:nvPr>
            <p:ph idx="12" type="sldNum"/>
          </p:nvPr>
        </p:nvSpPr>
        <p:spPr>
          <a:xfrm>
            <a:off x="8115300" y="4829175"/>
            <a:ext cx="698400" cy="259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pic>
        <p:nvPicPr>
          <p:cNvPr id="159" name="Google Shape;159;p21"/>
          <p:cNvPicPr preferRelativeResize="0"/>
          <p:nvPr/>
        </p:nvPicPr>
        <p:blipFill>
          <a:blip r:embed="rId3">
            <a:alphaModFix/>
          </a:blip>
          <a:stretch>
            <a:fillRect/>
          </a:stretch>
        </p:blipFill>
        <p:spPr>
          <a:xfrm>
            <a:off x="5095475" y="270875"/>
            <a:ext cx="3136175" cy="1043209"/>
          </a:xfrm>
          <a:prstGeom prst="rect">
            <a:avLst/>
          </a:prstGeom>
          <a:noFill/>
          <a:ln>
            <a:noFill/>
          </a:ln>
        </p:spPr>
      </p:pic>
      <p:pic>
        <p:nvPicPr>
          <p:cNvPr id="160" name="Google Shape;160;p21"/>
          <p:cNvPicPr preferRelativeResize="0"/>
          <p:nvPr/>
        </p:nvPicPr>
        <p:blipFill>
          <a:blip r:embed="rId4">
            <a:alphaModFix/>
          </a:blip>
          <a:stretch>
            <a:fillRect/>
          </a:stretch>
        </p:blipFill>
        <p:spPr>
          <a:xfrm>
            <a:off x="4388588" y="1551825"/>
            <a:ext cx="4549949" cy="30396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màster3">
      <a:dk1>
        <a:srgbClr val="000000"/>
      </a:dk1>
      <a:lt1>
        <a:srgbClr val="FFFFFF"/>
      </a:lt1>
      <a:dk2>
        <a:srgbClr val="FFFFFF"/>
      </a:dk2>
      <a:lt2>
        <a:srgbClr val="000000"/>
      </a:lt2>
      <a:accent1>
        <a:srgbClr val="274857"/>
      </a:accent1>
      <a:accent2>
        <a:srgbClr val="287D7D"/>
      </a:accent2>
      <a:accent3>
        <a:srgbClr val="75C5B1"/>
      </a:accent3>
      <a:accent4>
        <a:srgbClr val="1C344C"/>
      </a:accent4>
      <a:accent5>
        <a:srgbClr val="575757"/>
      </a:accent5>
      <a:accent6>
        <a:srgbClr val="BDA799"/>
      </a:accent6>
      <a:hlink>
        <a:srgbClr val="8AF0BA"/>
      </a:hlink>
      <a:folHlink>
        <a:srgbClr val="F0B5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